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2"/>
  </p:notesMasterIdLst>
  <p:sldIdLst>
    <p:sldId id="256" r:id="rId2"/>
    <p:sldId id="262" r:id="rId3"/>
    <p:sldId id="260" r:id="rId4"/>
    <p:sldId id="264" r:id="rId5"/>
    <p:sldId id="272" r:id="rId6"/>
    <p:sldId id="276" r:id="rId7"/>
    <p:sldId id="280" r:id="rId8"/>
    <p:sldId id="284" r:id="rId9"/>
    <p:sldId id="288" r:id="rId10"/>
    <p:sldId id="292" r:id="rId11"/>
  </p:sldIdLst>
  <p:sldSz cx="18288000" cy="10287000"/>
  <p:notesSz cx="6858000" cy="9144000"/>
  <p:embeddedFontLst>
    <p:embeddedFont>
      <p:font typeface="Barlow" panose="00000500000000000000" pitchFamily="2" charset="0"/>
      <p:regular r:id="rId13"/>
    </p:embeddedFont>
    <p:embeddedFont>
      <p:font typeface="Barlow Bold" panose="00000800000000000000" charset="0"/>
      <p:regular r:id="rId14"/>
    </p:embeddedFont>
    <p:embeddedFont>
      <p:font typeface="Barlow Heavy" panose="020B0604020202020204" charset="0"/>
      <p:regular r:id="rId15"/>
    </p:embeddedFont>
    <p:embeddedFont>
      <p:font typeface="Barlow Semi-Bold" panose="020B0604020202020204" charset="0"/>
      <p:regular r:id="rId16"/>
    </p:embeddedFont>
    <p:embeddedFont>
      <p:font typeface="Barlow Ultra-Bold" panose="020B0604020202020204" charset="0"/>
      <p:regular r:id="rId1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334E"/>
    <a:srgbClr val="415D92"/>
    <a:srgbClr val="7548AD"/>
    <a:srgbClr val="F7FAFD"/>
    <a:srgbClr val="F2F6FF"/>
    <a:srgbClr val="F8FAF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70" d="100"/>
          <a:sy n="70" d="100"/>
        </p:scale>
        <p:origin x="783" y="267"/>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pt-B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CA0A755-0E83-4750-AEAF-3733770A6024}" type="datetimeFigureOut">
              <a:rPr lang="pt-BR" smtClean="0"/>
              <a:t>12/11/2025</a:t>
            </a:fld>
            <a:endParaRPr lang="pt-B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pt-B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pt-B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377F80-40D7-4E5A-B401-816A5735AE75}" type="slidenum">
              <a:rPr lang="pt-BR" smtClean="0"/>
              <a:t>‹#›</a:t>
            </a:fld>
            <a:endParaRPr lang="pt-BR"/>
          </a:p>
        </p:txBody>
      </p:sp>
    </p:spTree>
    <p:extLst>
      <p:ext uri="{BB962C8B-B14F-4D97-AF65-F5344CB8AC3E}">
        <p14:creationId xmlns:p14="http://schemas.microsoft.com/office/powerpoint/2010/main" val="26797243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pt-BR" dirty="0"/>
          </a:p>
        </p:txBody>
      </p:sp>
      <p:sp>
        <p:nvSpPr>
          <p:cNvPr id="4" name="Slide Number Placeholder 3"/>
          <p:cNvSpPr>
            <a:spLocks noGrp="1"/>
          </p:cNvSpPr>
          <p:nvPr>
            <p:ph type="sldNum" sz="quarter" idx="5"/>
          </p:nvPr>
        </p:nvSpPr>
        <p:spPr/>
        <p:txBody>
          <a:bodyPr/>
          <a:lstStyle/>
          <a:p>
            <a:fld id="{B6377F80-40D7-4E5A-B401-816A5735AE75}" type="slidenum">
              <a:rPr lang="pt-BR" smtClean="0"/>
              <a:t>1</a:t>
            </a:fld>
            <a:endParaRPr lang="pt-BR"/>
          </a:p>
        </p:txBody>
      </p:sp>
    </p:spTree>
    <p:extLst>
      <p:ext uri="{BB962C8B-B14F-4D97-AF65-F5344CB8AC3E}">
        <p14:creationId xmlns:p14="http://schemas.microsoft.com/office/powerpoint/2010/main" val="20431891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11/12/2025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7FAFD"/>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11/12/2025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13" Type="http://schemas.openxmlformats.org/officeDocument/2006/relationships/image" Target="../media/image11.svg"/><Relationship Id="rId18" Type="http://schemas.openxmlformats.org/officeDocument/2006/relationships/image" Target="../media/image16.png"/><Relationship Id="rId3" Type="http://schemas.openxmlformats.org/officeDocument/2006/relationships/image" Target="../media/image1.jpeg"/><Relationship Id="rId7" Type="http://schemas.openxmlformats.org/officeDocument/2006/relationships/image" Target="../media/image5.svg"/><Relationship Id="rId12" Type="http://schemas.openxmlformats.org/officeDocument/2006/relationships/image" Target="../media/image10.png"/><Relationship Id="rId17" Type="http://schemas.openxmlformats.org/officeDocument/2006/relationships/image" Target="../media/image15.svg"/><Relationship Id="rId2" Type="http://schemas.openxmlformats.org/officeDocument/2006/relationships/notesSlide" Target="../notesSlides/notesSlide1.xml"/><Relationship Id="rId16"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4.png"/><Relationship Id="rId11" Type="http://schemas.openxmlformats.org/officeDocument/2006/relationships/image" Target="../media/image9.svg"/><Relationship Id="rId5" Type="http://schemas.openxmlformats.org/officeDocument/2006/relationships/image" Target="../media/image3.png"/><Relationship Id="rId15" Type="http://schemas.openxmlformats.org/officeDocument/2006/relationships/image" Target="../media/image13.svg"/><Relationship Id="rId10" Type="http://schemas.openxmlformats.org/officeDocument/2006/relationships/image" Target="../media/image8.png"/><Relationship Id="rId19" Type="http://schemas.openxmlformats.org/officeDocument/2006/relationships/image" Target="../media/image17.svg"/><Relationship Id="rId4" Type="http://schemas.openxmlformats.org/officeDocument/2006/relationships/image" Target="../media/image2.png"/><Relationship Id="rId9" Type="http://schemas.openxmlformats.org/officeDocument/2006/relationships/image" Target="../media/image7.svg"/><Relationship Id="rId14" Type="http://schemas.openxmlformats.org/officeDocument/2006/relationships/image" Target="../media/image12.png"/></Relationships>
</file>

<file path=ppt/slides/_rels/slide10.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5.png"/><Relationship Id="rId7" Type="http://schemas.openxmlformats.org/officeDocument/2006/relationships/image" Target="../media/image48.png"/><Relationship Id="rId2" Type="http://schemas.openxmlformats.org/officeDocument/2006/relationships/image" Target="../media/image44.png"/><Relationship Id="rId1" Type="http://schemas.openxmlformats.org/officeDocument/2006/relationships/slideLayout" Target="../slideLayouts/slideLayout7.xml"/><Relationship Id="rId6" Type="http://schemas.openxmlformats.org/officeDocument/2006/relationships/image" Target="../media/image47.png"/><Relationship Id="rId5" Type="http://schemas.openxmlformats.org/officeDocument/2006/relationships/image" Target="../media/image46.png"/><Relationship Id="rId10" Type="http://schemas.openxmlformats.org/officeDocument/2006/relationships/image" Target="../media/image50.png"/><Relationship Id="rId4" Type="http://schemas.openxmlformats.org/officeDocument/2006/relationships/image" Target="../media/image2.png"/><Relationship Id="rId9" Type="http://schemas.openxmlformats.org/officeDocument/2006/relationships/image" Target="../media/image36.png"/></Relationships>
</file>

<file path=ppt/slides/_rels/slide2.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svg"/><Relationship Id="rId3" Type="http://schemas.openxmlformats.org/officeDocument/2006/relationships/image" Target="../media/image19.png"/><Relationship Id="rId7" Type="http://schemas.openxmlformats.org/officeDocument/2006/relationships/image" Target="../media/image11.svg"/><Relationship Id="rId12" Type="http://schemas.openxmlformats.org/officeDocument/2006/relationships/image" Target="../media/image16.pn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15.svg"/><Relationship Id="rId5" Type="http://schemas.openxmlformats.org/officeDocument/2006/relationships/image" Target="../media/image9.sv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svg"/></Relationships>
</file>

<file path=ppt/slides/_rels/slide3.xml.rels><?xml version="1.0" encoding="UTF-8" standalone="yes"?>
<Relationships xmlns="http://schemas.openxmlformats.org/package/2006/relationships"><Relationship Id="rId8" Type="http://schemas.openxmlformats.org/officeDocument/2006/relationships/image" Target="../media/image25.jpeg"/><Relationship Id="rId13" Type="http://schemas.openxmlformats.org/officeDocument/2006/relationships/image" Target="../media/image11.svg"/><Relationship Id="rId18" Type="http://schemas.openxmlformats.org/officeDocument/2006/relationships/image" Target="../media/image16.png"/><Relationship Id="rId3" Type="http://schemas.openxmlformats.org/officeDocument/2006/relationships/image" Target="../media/image20.png"/><Relationship Id="rId7" Type="http://schemas.openxmlformats.org/officeDocument/2006/relationships/image" Target="../media/image24.jpeg"/><Relationship Id="rId12" Type="http://schemas.openxmlformats.org/officeDocument/2006/relationships/image" Target="../media/image10.png"/><Relationship Id="rId17" Type="http://schemas.openxmlformats.org/officeDocument/2006/relationships/image" Target="../media/image15.svg"/><Relationship Id="rId2" Type="http://schemas.openxmlformats.org/officeDocument/2006/relationships/image" Target="../media/image18.png"/><Relationship Id="rId16"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23.png"/><Relationship Id="rId11" Type="http://schemas.openxmlformats.org/officeDocument/2006/relationships/image" Target="../media/image9.svg"/><Relationship Id="rId5" Type="http://schemas.openxmlformats.org/officeDocument/2006/relationships/image" Target="../media/image22.svg"/><Relationship Id="rId15" Type="http://schemas.openxmlformats.org/officeDocument/2006/relationships/image" Target="../media/image13.svg"/><Relationship Id="rId10" Type="http://schemas.openxmlformats.org/officeDocument/2006/relationships/image" Target="../media/image8.png"/><Relationship Id="rId19" Type="http://schemas.openxmlformats.org/officeDocument/2006/relationships/image" Target="../media/image17.svg"/><Relationship Id="rId4" Type="http://schemas.openxmlformats.org/officeDocument/2006/relationships/image" Target="../media/image21.png"/><Relationship Id="rId9" Type="http://schemas.openxmlformats.org/officeDocument/2006/relationships/image" Target="../media/image26.jpeg"/><Relationship Id="rId14" Type="http://schemas.openxmlformats.org/officeDocument/2006/relationships/image" Target="../media/image12.png"/></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svg"/><Relationship Id="rId3" Type="http://schemas.openxmlformats.org/officeDocument/2006/relationships/image" Target="../media/image27.png"/><Relationship Id="rId7" Type="http://schemas.openxmlformats.org/officeDocument/2006/relationships/image" Target="../media/image11.svg"/><Relationship Id="rId12" Type="http://schemas.openxmlformats.org/officeDocument/2006/relationships/image" Target="../media/image16.pn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15.svg"/><Relationship Id="rId5" Type="http://schemas.openxmlformats.org/officeDocument/2006/relationships/image" Target="../media/image9.sv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svg"/></Relationships>
</file>

<file path=ppt/slides/_rels/slide5.xml.rels><?xml version="1.0" encoding="UTF-8" standalone="yes"?>
<Relationships xmlns="http://schemas.openxmlformats.org/package/2006/relationships"><Relationship Id="rId8" Type="http://schemas.openxmlformats.org/officeDocument/2006/relationships/image" Target="../media/image11.svg"/><Relationship Id="rId13" Type="http://schemas.openxmlformats.org/officeDocument/2006/relationships/image" Target="../media/image16.png"/><Relationship Id="rId3" Type="http://schemas.openxmlformats.org/officeDocument/2006/relationships/image" Target="../media/image28.jpeg"/><Relationship Id="rId7" Type="http://schemas.openxmlformats.org/officeDocument/2006/relationships/image" Target="../media/image10.png"/><Relationship Id="rId12" Type="http://schemas.openxmlformats.org/officeDocument/2006/relationships/image" Target="../media/image15.sv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9.sv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svg"/><Relationship Id="rId4" Type="http://schemas.openxmlformats.org/officeDocument/2006/relationships/image" Target="../media/image29.png"/><Relationship Id="rId9" Type="http://schemas.openxmlformats.org/officeDocument/2006/relationships/image" Target="../media/image12.png"/><Relationship Id="rId14" Type="http://schemas.openxmlformats.org/officeDocument/2006/relationships/image" Target="../media/image17.svg"/></Relationships>
</file>

<file path=ppt/slides/_rels/slide6.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svg"/><Relationship Id="rId3" Type="http://schemas.openxmlformats.org/officeDocument/2006/relationships/image" Target="../media/image20.png"/><Relationship Id="rId7" Type="http://schemas.openxmlformats.org/officeDocument/2006/relationships/image" Target="../media/image9.svg"/><Relationship Id="rId12" Type="http://schemas.openxmlformats.org/officeDocument/2006/relationships/image" Target="../media/image14.pn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image" Target="../media/image13.svg"/><Relationship Id="rId5" Type="http://schemas.openxmlformats.org/officeDocument/2006/relationships/image" Target="../media/image31.png"/><Relationship Id="rId15" Type="http://schemas.openxmlformats.org/officeDocument/2006/relationships/image" Target="../media/image17.svg"/><Relationship Id="rId10" Type="http://schemas.openxmlformats.org/officeDocument/2006/relationships/image" Target="../media/image12.png"/><Relationship Id="rId4" Type="http://schemas.openxmlformats.org/officeDocument/2006/relationships/image" Target="../media/image30.png"/><Relationship Id="rId9" Type="http://schemas.openxmlformats.org/officeDocument/2006/relationships/image" Target="../media/image11.svg"/><Relationship Id="rId14" Type="http://schemas.openxmlformats.org/officeDocument/2006/relationships/image" Target="../media/image16.png"/></Relationships>
</file>

<file path=ppt/slides/_rels/slide7.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svg"/><Relationship Id="rId3" Type="http://schemas.openxmlformats.org/officeDocument/2006/relationships/image" Target="../media/image32.png"/><Relationship Id="rId7" Type="http://schemas.openxmlformats.org/officeDocument/2006/relationships/image" Target="../media/image9.svg"/><Relationship Id="rId12" Type="http://schemas.openxmlformats.org/officeDocument/2006/relationships/image" Target="../media/image14.pn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8.png"/><Relationship Id="rId11" Type="http://schemas.openxmlformats.org/officeDocument/2006/relationships/image" Target="../media/image13.svg"/><Relationship Id="rId5" Type="http://schemas.openxmlformats.org/officeDocument/2006/relationships/image" Target="../media/image34.png"/><Relationship Id="rId15" Type="http://schemas.openxmlformats.org/officeDocument/2006/relationships/image" Target="../media/image17.svg"/><Relationship Id="rId10" Type="http://schemas.openxmlformats.org/officeDocument/2006/relationships/image" Target="../media/image12.png"/><Relationship Id="rId4" Type="http://schemas.openxmlformats.org/officeDocument/2006/relationships/image" Target="../media/image33.png"/><Relationship Id="rId9" Type="http://schemas.openxmlformats.org/officeDocument/2006/relationships/image" Target="../media/image11.svg"/><Relationship Id="rId14" Type="http://schemas.openxmlformats.org/officeDocument/2006/relationships/image" Target="../media/image16.png"/></Relationships>
</file>

<file path=ppt/slides/_rels/slide8.xml.rels><?xml version="1.0" encoding="UTF-8" standalone="yes"?>
<Relationships xmlns="http://schemas.openxmlformats.org/package/2006/relationships"><Relationship Id="rId8" Type="http://schemas.openxmlformats.org/officeDocument/2006/relationships/image" Target="../media/image12.png"/><Relationship Id="rId13" Type="http://schemas.openxmlformats.org/officeDocument/2006/relationships/image" Target="../media/image17.svg"/><Relationship Id="rId3" Type="http://schemas.openxmlformats.org/officeDocument/2006/relationships/image" Target="../media/image19.png"/><Relationship Id="rId7" Type="http://schemas.openxmlformats.org/officeDocument/2006/relationships/image" Target="../media/image11.svg"/><Relationship Id="rId12" Type="http://schemas.openxmlformats.org/officeDocument/2006/relationships/image" Target="../media/image16.png"/><Relationship Id="rId2" Type="http://schemas.openxmlformats.org/officeDocument/2006/relationships/image" Target="../media/image18.png"/><Relationship Id="rId1" Type="http://schemas.openxmlformats.org/officeDocument/2006/relationships/slideLayout" Target="../slideLayouts/slideLayout7.xml"/><Relationship Id="rId6" Type="http://schemas.openxmlformats.org/officeDocument/2006/relationships/image" Target="../media/image10.png"/><Relationship Id="rId11" Type="http://schemas.openxmlformats.org/officeDocument/2006/relationships/image" Target="../media/image15.svg"/><Relationship Id="rId5" Type="http://schemas.openxmlformats.org/officeDocument/2006/relationships/image" Target="../media/image9.sv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svg"/></Relationships>
</file>

<file path=ppt/slides/_rels/slide9.xml.rels><?xml version="1.0" encoding="UTF-8" standalone="yes"?>
<Relationships xmlns="http://schemas.openxmlformats.org/package/2006/relationships"><Relationship Id="rId8" Type="http://schemas.openxmlformats.org/officeDocument/2006/relationships/image" Target="../media/image37.png"/><Relationship Id="rId13" Type="http://schemas.openxmlformats.org/officeDocument/2006/relationships/image" Target="../media/image42.svg"/><Relationship Id="rId18" Type="http://schemas.openxmlformats.org/officeDocument/2006/relationships/image" Target="../media/image12.png"/><Relationship Id="rId3" Type="http://schemas.openxmlformats.org/officeDocument/2006/relationships/image" Target="../media/image36.png"/><Relationship Id="rId21" Type="http://schemas.openxmlformats.org/officeDocument/2006/relationships/image" Target="../media/image15.svg"/><Relationship Id="rId7" Type="http://schemas.openxmlformats.org/officeDocument/2006/relationships/image" Target="../media/image7.svg"/><Relationship Id="rId12" Type="http://schemas.openxmlformats.org/officeDocument/2006/relationships/image" Target="../media/image41.png"/><Relationship Id="rId17" Type="http://schemas.openxmlformats.org/officeDocument/2006/relationships/image" Target="../media/image11.svg"/><Relationship Id="rId2" Type="http://schemas.openxmlformats.org/officeDocument/2006/relationships/image" Target="../media/image35.png"/><Relationship Id="rId16" Type="http://schemas.openxmlformats.org/officeDocument/2006/relationships/image" Target="../media/image10.png"/><Relationship Id="rId20" Type="http://schemas.openxmlformats.org/officeDocument/2006/relationships/image" Target="../media/image14.png"/><Relationship Id="rId1" Type="http://schemas.openxmlformats.org/officeDocument/2006/relationships/slideLayout" Target="../slideLayouts/slideLayout7.xml"/><Relationship Id="rId6" Type="http://schemas.openxmlformats.org/officeDocument/2006/relationships/image" Target="../media/image6.png"/><Relationship Id="rId11" Type="http://schemas.openxmlformats.org/officeDocument/2006/relationships/image" Target="../media/image40.svg"/><Relationship Id="rId24" Type="http://schemas.openxmlformats.org/officeDocument/2006/relationships/image" Target="../media/image43.png"/><Relationship Id="rId5" Type="http://schemas.openxmlformats.org/officeDocument/2006/relationships/image" Target="../media/image5.svg"/><Relationship Id="rId15" Type="http://schemas.openxmlformats.org/officeDocument/2006/relationships/image" Target="../media/image9.svg"/><Relationship Id="rId23" Type="http://schemas.openxmlformats.org/officeDocument/2006/relationships/image" Target="../media/image17.svg"/><Relationship Id="rId10" Type="http://schemas.openxmlformats.org/officeDocument/2006/relationships/image" Target="../media/image39.png"/><Relationship Id="rId19" Type="http://schemas.openxmlformats.org/officeDocument/2006/relationships/image" Target="../media/image13.svg"/><Relationship Id="rId4" Type="http://schemas.openxmlformats.org/officeDocument/2006/relationships/image" Target="../media/image4.png"/><Relationship Id="rId9" Type="http://schemas.openxmlformats.org/officeDocument/2006/relationships/image" Target="../media/image38.svg"/><Relationship Id="rId14" Type="http://schemas.openxmlformats.org/officeDocument/2006/relationships/image" Target="../media/image8.png"/><Relationship Id="rId22"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a:spLocks noGrp="1" noRot="1" noMove="1" noResize="1" noEditPoints="1" noAdjustHandles="1" noChangeArrowheads="1" noChangeShapeType="1"/>
          </p:cNvSpPr>
          <p:nvPr/>
        </p:nvSpPr>
        <p:spPr>
          <a:xfrm>
            <a:off x="4326099" y="0"/>
            <a:ext cx="13961901" cy="10287000"/>
          </a:xfrm>
          <a:custGeom>
            <a:avLst/>
            <a:gdLst/>
            <a:ahLst/>
            <a:cxnLst/>
            <a:rect l="l" t="t" r="r" b="b"/>
            <a:pathLst>
              <a:path w="18355985" h="10287000">
                <a:moveTo>
                  <a:pt x="0" y="0"/>
                </a:moveTo>
                <a:lnTo>
                  <a:pt x="18355985" y="0"/>
                </a:lnTo>
                <a:lnTo>
                  <a:pt x="18355985" y="10287000"/>
                </a:lnTo>
                <a:lnTo>
                  <a:pt x="0" y="10287000"/>
                </a:lnTo>
                <a:lnTo>
                  <a:pt x="0" y="0"/>
                </a:lnTo>
                <a:close/>
              </a:path>
            </a:pathLst>
          </a:custGeom>
          <a:blipFill>
            <a:blip r:embed="rId3" cstate="print">
              <a:extLst>
                <a:ext uri="{28A0092B-C50C-407E-A947-70E740481C1C}">
                  <a14:useLocalDpi xmlns:a14="http://schemas.microsoft.com/office/drawing/2010/main" val="0"/>
                </a:ext>
              </a:extLst>
            </a:blip>
            <a:stretch>
              <a:fillRect/>
            </a:stretch>
          </a:blipFill>
          <a:ln cap="sq">
            <a:noFill/>
            <a:prstDash val="solid"/>
            <a:miter/>
          </a:ln>
        </p:spPr>
        <p:txBody>
          <a:bodyPr/>
          <a:lstStyle/>
          <a:p>
            <a:endParaRPr lang="pt-BR" dirty="0"/>
          </a:p>
        </p:txBody>
      </p:sp>
      <p:grpSp>
        <p:nvGrpSpPr>
          <p:cNvPr id="3" name="Group 3"/>
          <p:cNvGrpSpPr>
            <a:grpSpLocks noGrp="1" noUngrp="1" noRot="1" noMove="1" noResize="1"/>
          </p:cNvGrpSpPr>
          <p:nvPr/>
        </p:nvGrpSpPr>
        <p:grpSpPr>
          <a:xfrm>
            <a:off x="0" y="0"/>
            <a:ext cx="9038551" cy="10287000"/>
            <a:chOff x="0" y="0"/>
            <a:chExt cx="2380524" cy="2709333"/>
          </a:xfrm>
        </p:grpSpPr>
        <p:sp>
          <p:nvSpPr>
            <p:cNvPr id="4" name="Freeform 4"/>
            <p:cNvSpPr>
              <a:spLocks noGrp="1" noRot="1" noMove="1" noResize="1" noEditPoints="1" noAdjustHandles="1" noChangeArrowheads="1" noChangeShapeType="1"/>
            </p:cNvSpPr>
            <p:nvPr/>
          </p:nvSpPr>
          <p:spPr>
            <a:xfrm>
              <a:off x="0" y="0"/>
              <a:ext cx="2380524" cy="2709333"/>
            </a:xfrm>
            <a:custGeom>
              <a:avLst/>
              <a:gdLst/>
              <a:ahLst/>
              <a:cxnLst/>
              <a:rect l="l" t="t" r="r" b="b"/>
              <a:pathLst>
                <a:path w="2380524" h="2709333">
                  <a:moveTo>
                    <a:pt x="0" y="0"/>
                  </a:moveTo>
                  <a:lnTo>
                    <a:pt x="2380524" y="0"/>
                  </a:lnTo>
                  <a:lnTo>
                    <a:pt x="2380524" y="2709333"/>
                  </a:lnTo>
                  <a:lnTo>
                    <a:pt x="0" y="2709333"/>
                  </a:lnTo>
                  <a:close/>
                </a:path>
              </a:pathLst>
            </a:custGeom>
            <a:gradFill rotWithShape="1">
              <a:gsLst>
                <a:gs pos="0">
                  <a:srgbClr val="F7FAFD">
                    <a:alpha val="100000"/>
                  </a:srgbClr>
                </a:gs>
                <a:gs pos="100000">
                  <a:srgbClr val="F7FAFD">
                    <a:alpha val="0"/>
                  </a:srgbClr>
                </a:gs>
              </a:gsLst>
              <a:lin ang="0"/>
            </a:gradFill>
          </p:spPr>
          <p:txBody>
            <a:bodyPr/>
            <a:lstStyle/>
            <a:p>
              <a:endParaRPr lang="pt-BR"/>
            </a:p>
          </p:txBody>
        </p:sp>
        <p:sp>
          <p:nvSpPr>
            <p:cNvPr id="5" name="TextBox 5"/>
            <p:cNvSpPr txBox="1">
              <a:spLocks noGrp="1" noRot="1" noMove="1" noResize="1" noEditPoints="1" noAdjustHandles="1" noChangeArrowheads="1" noChangeShapeType="1"/>
            </p:cNvSpPr>
            <p:nvPr/>
          </p:nvSpPr>
          <p:spPr>
            <a:xfrm>
              <a:off x="0" y="-47625"/>
              <a:ext cx="2380524" cy="2756958"/>
            </a:xfrm>
            <a:prstGeom prst="rect">
              <a:avLst/>
            </a:prstGeom>
          </p:spPr>
          <p:txBody>
            <a:bodyPr lIns="50800" tIns="50800" rIns="50800" bIns="50800" rtlCol="0" anchor="ctr"/>
            <a:lstStyle/>
            <a:p>
              <a:pPr algn="ctr">
                <a:lnSpc>
                  <a:spcPts val="2659"/>
                </a:lnSpc>
              </a:pPr>
              <a:endParaRPr/>
            </a:p>
          </p:txBody>
        </p:sp>
      </p:grpSp>
      <p:sp>
        <p:nvSpPr>
          <p:cNvPr id="6" name="AutoShape 6"/>
          <p:cNvSpPr/>
          <p:nvPr/>
        </p:nvSpPr>
        <p:spPr>
          <a:xfrm flipV="1">
            <a:off x="0" y="9794869"/>
            <a:ext cx="9144000" cy="0"/>
          </a:xfrm>
          <a:prstGeom prst="line">
            <a:avLst/>
          </a:prstGeom>
          <a:ln w="9525" cap="flat">
            <a:solidFill>
              <a:srgbClr val="C5D1DD"/>
            </a:solidFill>
            <a:prstDash val="solid"/>
            <a:headEnd type="none" w="sm" len="sm"/>
            <a:tailEnd type="none" w="sm" len="sm"/>
          </a:ln>
        </p:spPr>
        <p:txBody>
          <a:bodyPr/>
          <a:lstStyle/>
          <a:p>
            <a:endParaRPr lang="pt-BR"/>
          </a:p>
        </p:txBody>
      </p:sp>
      <p:sp>
        <p:nvSpPr>
          <p:cNvPr id="7" name="Freeform 7"/>
          <p:cNvSpPr/>
          <p:nvPr/>
        </p:nvSpPr>
        <p:spPr>
          <a:xfrm>
            <a:off x="1630451" y="1321444"/>
            <a:ext cx="4628100" cy="2254101"/>
          </a:xfrm>
          <a:custGeom>
            <a:avLst/>
            <a:gdLst/>
            <a:ahLst/>
            <a:cxnLst/>
            <a:rect l="l" t="t" r="r" b="b"/>
            <a:pathLst>
              <a:path w="4628100" h="2254101">
                <a:moveTo>
                  <a:pt x="0" y="0"/>
                </a:moveTo>
                <a:lnTo>
                  <a:pt x="4628100" y="0"/>
                </a:lnTo>
                <a:lnTo>
                  <a:pt x="4628100" y="2254100"/>
                </a:lnTo>
                <a:lnTo>
                  <a:pt x="0" y="2254100"/>
                </a:lnTo>
                <a:lnTo>
                  <a:pt x="0" y="0"/>
                </a:lnTo>
                <a:close/>
              </a:path>
            </a:pathLst>
          </a:custGeom>
          <a:blipFill>
            <a:blip r:embed="rId4">
              <a:extLst>
                <a:ext uri="{28A0092B-C50C-407E-A947-70E740481C1C}">
                  <a14:useLocalDpi xmlns:a14="http://schemas.microsoft.com/office/drawing/2010/main" val="0"/>
                </a:ext>
              </a:extLst>
            </a:blip>
            <a:stretch>
              <a:fillRect/>
            </a:stretch>
          </a:blipFill>
        </p:spPr>
        <p:txBody>
          <a:bodyPr/>
          <a:lstStyle/>
          <a:p>
            <a:endParaRPr lang="pt-BR"/>
          </a:p>
        </p:txBody>
      </p:sp>
      <p:sp>
        <p:nvSpPr>
          <p:cNvPr id="8" name="Freeform 8"/>
          <p:cNvSpPr/>
          <p:nvPr/>
        </p:nvSpPr>
        <p:spPr>
          <a:xfrm>
            <a:off x="4993861" y="3373730"/>
            <a:ext cx="1237537" cy="271936"/>
          </a:xfrm>
          <a:custGeom>
            <a:avLst/>
            <a:gdLst/>
            <a:ahLst/>
            <a:cxnLst/>
            <a:rect l="l" t="t" r="r" b="b"/>
            <a:pathLst>
              <a:path w="1237537" h="271936">
                <a:moveTo>
                  <a:pt x="0" y="0"/>
                </a:moveTo>
                <a:lnTo>
                  <a:pt x="1237537" y="0"/>
                </a:lnTo>
                <a:lnTo>
                  <a:pt x="1237537" y="271935"/>
                </a:lnTo>
                <a:lnTo>
                  <a:pt x="0" y="271935"/>
                </a:lnTo>
                <a:lnTo>
                  <a:pt x="0" y="0"/>
                </a:lnTo>
                <a:close/>
              </a:path>
            </a:pathLst>
          </a:custGeom>
          <a:blipFill>
            <a:blip r:embed="rId5"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9" name="Freeform 9"/>
          <p:cNvSpPr/>
          <p:nvPr/>
        </p:nvSpPr>
        <p:spPr>
          <a:xfrm>
            <a:off x="1630451" y="7340354"/>
            <a:ext cx="289370" cy="289370"/>
          </a:xfrm>
          <a:custGeom>
            <a:avLst/>
            <a:gdLst/>
            <a:ahLst/>
            <a:cxnLst/>
            <a:rect l="l" t="t" r="r" b="b"/>
            <a:pathLst>
              <a:path w="289370" h="289370">
                <a:moveTo>
                  <a:pt x="0" y="0"/>
                </a:moveTo>
                <a:lnTo>
                  <a:pt x="289370" y="0"/>
                </a:lnTo>
                <a:lnTo>
                  <a:pt x="289370" y="289370"/>
                </a:lnTo>
                <a:lnTo>
                  <a:pt x="0" y="28937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pt-BR"/>
          </a:p>
        </p:txBody>
      </p:sp>
      <p:sp>
        <p:nvSpPr>
          <p:cNvPr id="10" name="Freeform 10"/>
          <p:cNvSpPr/>
          <p:nvPr/>
        </p:nvSpPr>
        <p:spPr>
          <a:xfrm>
            <a:off x="1630451" y="7826844"/>
            <a:ext cx="289370" cy="289370"/>
          </a:xfrm>
          <a:custGeom>
            <a:avLst/>
            <a:gdLst/>
            <a:ahLst/>
            <a:cxnLst/>
            <a:rect l="l" t="t" r="r" b="b"/>
            <a:pathLst>
              <a:path w="289370" h="289370">
                <a:moveTo>
                  <a:pt x="0" y="0"/>
                </a:moveTo>
                <a:lnTo>
                  <a:pt x="289370" y="0"/>
                </a:lnTo>
                <a:lnTo>
                  <a:pt x="289370" y="289370"/>
                </a:lnTo>
                <a:lnTo>
                  <a:pt x="0" y="28937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pt-BR"/>
          </a:p>
        </p:txBody>
      </p:sp>
      <p:grpSp>
        <p:nvGrpSpPr>
          <p:cNvPr id="11" name="Group 11"/>
          <p:cNvGrpSpPr/>
          <p:nvPr/>
        </p:nvGrpSpPr>
        <p:grpSpPr>
          <a:xfrm>
            <a:off x="333415" y="9925467"/>
            <a:ext cx="1378357" cy="205762"/>
            <a:chOff x="0" y="0"/>
            <a:chExt cx="1837809" cy="274349"/>
          </a:xfrm>
        </p:grpSpPr>
        <p:sp>
          <p:nvSpPr>
            <p:cNvPr id="12" name="Freeform 12"/>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pt-BR"/>
            </a:p>
          </p:txBody>
        </p:sp>
        <p:sp>
          <p:nvSpPr>
            <p:cNvPr id="13" name="Freeform 13"/>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pt-BR"/>
            </a:p>
          </p:txBody>
        </p:sp>
        <p:sp>
          <p:nvSpPr>
            <p:cNvPr id="14" name="Freeform 14"/>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14">
                <a:extLst>
                  <a:ext uri="{96DAC541-7B7A-43D3-8B79-37D633B846F1}">
                    <asvg:svgBlip xmlns:asvg="http://schemas.microsoft.com/office/drawing/2016/SVG/main" r:embed="rId15"/>
                  </a:ext>
                </a:extLst>
              </a:blip>
              <a:stretch>
                <a:fillRect r="-16608"/>
              </a:stretch>
            </a:blipFill>
          </p:spPr>
          <p:txBody>
            <a:bodyPr/>
            <a:lstStyle/>
            <a:p>
              <a:endParaRPr lang="pt-BR"/>
            </a:p>
          </p:txBody>
        </p:sp>
        <p:sp>
          <p:nvSpPr>
            <p:cNvPr id="15" name="Freeform 15"/>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pt-BR"/>
            </a:p>
          </p:txBody>
        </p:sp>
        <p:sp>
          <p:nvSpPr>
            <p:cNvPr id="16" name="Freeform 16"/>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pt-BR"/>
            </a:p>
          </p:txBody>
        </p:sp>
      </p:grpSp>
      <p:sp>
        <p:nvSpPr>
          <p:cNvPr id="17" name="TextBox 17"/>
          <p:cNvSpPr txBox="1"/>
          <p:nvPr/>
        </p:nvSpPr>
        <p:spPr>
          <a:xfrm>
            <a:off x="3710193" y="3362710"/>
            <a:ext cx="1212561" cy="295057"/>
          </a:xfrm>
          <a:prstGeom prst="rect">
            <a:avLst/>
          </a:prstGeom>
        </p:spPr>
        <p:txBody>
          <a:bodyPr lIns="0" tIns="0" rIns="0" bIns="0" rtlCol="0" anchor="t">
            <a:spAutoFit/>
          </a:bodyPr>
          <a:lstStyle/>
          <a:p>
            <a:pPr algn="r">
              <a:lnSpc>
                <a:spcPts val="2360"/>
              </a:lnSpc>
            </a:pPr>
            <a:r>
              <a:rPr lang="en-US" sz="1686" dirty="0">
                <a:solidFill>
                  <a:srgbClr val="42325C"/>
                </a:solidFill>
                <a:latin typeface="Barlow"/>
                <a:ea typeface="Barlow"/>
                <a:cs typeface="Barlow"/>
                <a:sym typeface="Barlow"/>
              </a:rPr>
              <a:t>um CEPID</a:t>
            </a:r>
          </a:p>
        </p:txBody>
      </p:sp>
      <p:sp>
        <p:nvSpPr>
          <p:cNvPr id="18" name="TextBox 18"/>
          <p:cNvSpPr txBox="1"/>
          <p:nvPr/>
        </p:nvSpPr>
        <p:spPr>
          <a:xfrm>
            <a:off x="1630451" y="4836081"/>
            <a:ext cx="9160063" cy="1909092"/>
          </a:xfrm>
          <a:prstGeom prst="rect">
            <a:avLst/>
          </a:prstGeom>
        </p:spPr>
        <p:txBody>
          <a:bodyPr lIns="0" tIns="0" rIns="0" bIns="0" rtlCol="0" anchor="t">
            <a:spAutoFit/>
          </a:bodyPr>
          <a:lstStyle/>
          <a:p>
            <a:pPr algn="l">
              <a:lnSpc>
                <a:spcPts val="5082"/>
              </a:lnSpc>
            </a:pPr>
            <a:r>
              <a:rPr lang="en-US" sz="4200" b="1" spc="-184" dirty="0" err="1">
                <a:solidFill>
                  <a:srgbClr val="4A3A99"/>
                </a:solidFill>
                <a:latin typeface="Barlow Bold"/>
                <a:ea typeface="Barlow Bold"/>
                <a:cs typeface="Barlow Bold"/>
                <a:sym typeface="Barlow Bold"/>
              </a:rPr>
              <a:t>Integração</a:t>
            </a:r>
            <a:r>
              <a:rPr lang="en-US" sz="4200" b="1" spc="-184" dirty="0">
                <a:solidFill>
                  <a:srgbClr val="4A3A99"/>
                </a:solidFill>
                <a:latin typeface="Barlow Bold"/>
                <a:ea typeface="Barlow Bold"/>
                <a:cs typeface="Barlow Bold"/>
                <a:sym typeface="Barlow Bold"/>
              </a:rPr>
              <a:t> </a:t>
            </a:r>
            <a:r>
              <a:rPr lang="en-US" sz="4200" b="1" spc="-184" dirty="0" err="1">
                <a:solidFill>
                  <a:srgbClr val="4A3A99"/>
                </a:solidFill>
                <a:latin typeface="Barlow Bold"/>
                <a:ea typeface="Barlow Bold"/>
                <a:cs typeface="Barlow Bold"/>
                <a:sym typeface="Barlow Bold"/>
              </a:rPr>
              <a:t>Diagnóstica</a:t>
            </a:r>
            <a:r>
              <a:rPr lang="en-US" sz="4200" b="1" spc="-184" dirty="0">
                <a:solidFill>
                  <a:srgbClr val="4A3A99"/>
                </a:solidFill>
                <a:latin typeface="Barlow Bold"/>
                <a:ea typeface="Barlow Bold"/>
                <a:cs typeface="Barlow Bold"/>
                <a:sym typeface="Barlow Bold"/>
              </a:rPr>
              <a:t> e </a:t>
            </a:r>
            <a:r>
              <a:rPr lang="en-US" sz="4200" b="1" spc="-184" dirty="0" err="1">
                <a:solidFill>
                  <a:srgbClr val="4A3A99"/>
                </a:solidFill>
                <a:latin typeface="Barlow Bold"/>
                <a:ea typeface="Barlow Bold"/>
                <a:cs typeface="Barlow Bold"/>
                <a:sym typeface="Barlow Bold"/>
              </a:rPr>
              <a:t>Terapêutica</a:t>
            </a:r>
            <a:r>
              <a:rPr lang="en-US" sz="4200" b="1" spc="-184" dirty="0">
                <a:solidFill>
                  <a:srgbClr val="4A3A99"/>
                </a:solidFill>
                <a:latin typeface="Barlow Bold"/>
                <a:ea typeface="Barlow Bold"/>
                <a:cs typeface="Barlow Bold"/>
                <a:sym typeface="Barlow Bold"/>
              </a:rPr>
              <a:t>: </a:t>
            </a:r>
            <a:r>
              <a:rPr lang="en-US" sz="4200" b="1" spc="-184" dirty="0" err="1">
                <a:solidFill>
                  <a:srgbClr val="4A3A99"/>
                </a:solidFill>
                <a:latin typeface="Barlow Bold"/>
                <a:ea typeface="Barlow Bold"/>
                <a:cs typeface="Barlow Bold"/>
                <a:sym typeface="Barlow Bold"/>
              </a:rPr>
              <a:t>Resultados</a:t>
            </a:r>
            <a:r>
              <a:rPr lang="en-US" sz="4200" b="1" spc="-184" dirty="0">
                <a:solidFill>
                  <a:srgbClr val="4A3A99"/>
                </a:solidFill>
                <a:latin typeface="Barlow Bold"/>
                <a:ea typeface="Barlow Bold"/>
                <a:cs typeface="Barlow Bold"/>
                <a:sym typeface="Barlow Bold"/>
              </a:rPr>
              <a:t> de Novo </a:t>
            </a:r>
            <a:r>
              <a:rPr lang="en-US" sz="4200" b="1" spc="-184" dirty="0" err="1">
                <a:solidFill>
                  <a:srgbClr val="4A3A99"/>
                </a:solidFill>
                <a:latin typeface="Barlow Bold"/>
                <a:ea typeface="Barlow Bold"/>
                <a:cs typeface="Barlow Bold"/>
                <a:sym typeface="Barlow Bold"/>
              </a:rPr>
              <a:t>Estudo</a:t>
            </a:r>
            <a:r>
              <a:rPr lang="en-US" sz="4200" b="1" spc="-184" dirty="0">
                <a:solidFill>
                  <a:srgbClr val="4A3A99"/>
                </a:solidFill>
                <a:latin typeface="Barlow Bold"/>
                <a:ea typeface="Barlow Bold"/>
                <a:cs typeface="Barlow Bold"/>
                <a:sym typeface="Barlow Bold"/>
              </a:rPr>
              <a:t> </a:t>
            </a:r>
            <a:r>
              <a:rPr lang="en-US" sz="4200" b="1" spc="-184" dirty="0" err="1">
                <a:solidFill>
                  <a:srgbClr val="4A3A99"/>
                </a:solidFill>
                <a:latin typeface="Barlow Bold"/>
                <a:ea typeface="Barlow Bold"/>
                <a:cs typeface="Barlow Bold"/>
                <a:sym typeface="Barlow Bold"/>
              </a:rPr>
              <a:t>em</a:t>
            </a:r>
            <a:r>
              <a:rPr lang="en-US" sz="4200" b="1" spc="-184" dirty="0">
                <a:solidFill>
                  <a:srgbClr val="4A3A99"/>
                </a:solidFill>
                <a:latin typeface="Barlow Bold"/>
                <a:ea typeface="Barlow Bold"/>
                <a:cs typeface="Barlow Bold"/>
                <a:sym typeface="Barlow Bold"/>
              </a:rPr>
              <a:t> </a:t>
            </a:r>
            <a:r>
              <a:rPr lang="en-US" sz="4200" b="1" spc="-184" dirty="0" err="1">
                <a:solidFill>
                  <a:srgbClr val="4A3A99"/>
                </a:solidFill>
                <a:latin typeface="Barlow Bold"/>
                <a:ea typeface="Barlow Bold"/>
                <a:cs typeface="Barlow Bold"/>
                <a:sym typeface="Barlow Bold"/>
              </a:rPr>
              <a:t>Teranósticos</a:t>
            </a:r>
            <a:endParaRPr lang="en-US" sz="4200" b="1" spc="-184" dirty="0">
              <a:solidFill>
                <a:srgbClr val="4A3A99"/>
              </a:solidFill>
              <a:latin typeface="Barlow Bold"/>
              <a:ea typeface="Barlow Bold"/>
              <a:cs typeface="Barlow Bold"/>
              <a:sym typeface="Barlow Bold"/>
            </a:endParaRPr>
          </a:p>
        </p:txBody>
      </p:sp>
      <p:sp>
        <p:nvSpPr>
          <p:cNvPr id="19" name="TextBox 19"/>
          <p:cNvSpPr txBox="1"/>
          <p:nvPr/>
        </p:nvSpPr>
        <p:spPr>
          <a:xfrm>
            <a:off x="2097333" y="7187027"/>
            <a:ext cx="6567308" cy="498395"/>
          </a:xfrm>
          <a:prstGeom prst="rect">
            <a:avLst/>
          </a:prstGeom>
        </p:spPr>
        <p:txBody>
          <a:bodyPr lIns="0" tIns="0" rIns="0" bIns="0" rtlCol="0" anchor="t">
            <a:spAutoFit/>
          </a:bodyPr>
          <a:lstStyle/>
          <a:p>
            <a:pPr algn="l">
              <a:lnSpc>
                <a:spcPts val="4031"/>
              </a:lnSpc>
            </a:pPr>
            <a:r>
              <a:rPr lang="en-US" sz="2879" b="1">
                <a:solidFill>
                  <a:srgbClr val="352683"/>
                </a:solidFill>
                <a:latin typeface="Barlow Bold"/>
                <a:ea typeface="Barlow Bold"/>
                <a:cs typeface="Barlow Bold"/>
                <a:sym typeface="Barlow Bold"/>
              </a:rPr>
              <a:t>Dra. Rosamaria Vieira Mascarenhas</a:t>
            </a:r>
          </a:p>
        </p:txBody>
      </p:sp>
      <p:sp>
        <p:nvSpPr>
          <p:cNvPr id="20" name="TextBox 20"/>
          <p:cNvSpPr txBox="1"/>
          <p:nvPr/>
        </p:nvSpPr>
        <p:spPr>
          <a:xfrm>
            <a:off x="2097333" y="7732589"/>
            <a:ext cx="6567308" cy="430255"/>
          </a:xfrm>
          <a:prstGeom prst="rect">
            <a:avLst/>
          </a:prstGeom>
        </p:spPr>
        <p:txBody>
          <a:bodyPr lIns="0" tIns="0" rIns="0" bIns="0" rtlCol="0" anchor="t">
            <a:spAutoFit/>
          </a:bodyPr>
          <a:lstStyle/>
          <a:p>
            <a:pPr algn="l">
              <a:lnSpc>
                <a:spcPts val="3583"/>
              </a:lnSpc>
            </a:pPr>
            <a:r>
              <a:rPr lang="en-US" sz="2559">
                <a:solidFill>
                  <a:srgbClr val="352683"/>
                </a:solidFill>
                <a:latin typeface="Barlow"/>
                <a:ea typeface="Barlow"/>
                <a:cs typeface="Barlow"/>
                <a:sym typeface="Barlow"/>
              </a:rPr>
              <a:t>Hospital das Clínicas | UNICAMP</a:t>
            </a:r>
          </a:p>
        </p:txBody>
      </p:sp>
      <p:sp>
        <p:nvSpPr>
          <p:cNvPr id="21" name="TextBox 21"/>
          <p:cNvSpPr txBox="1"/>
          <p:nvPr/>
        </p:nvSpPr>
        <p:spPr>
          <a:xfrm>
            <a:off x="1888073" y="9928159"/>
            <a:ext cx="4666302" cy="181328"/>
          </a:xfrm>
          <a:prstGeom prst="rect">
            <a:avLst/>
          </a:prstGeom>
        </p:spPr>
        <p:txBody>
          <a:bodyPr lIns="0" tIns="0" rIns="0" bIns="0" rtlCol="0" anchor="t">
            <a:spAutoFit/>
          </a:bodyPr>
          <a:lstStyle/>
          <a:p>
            <a:pPr algn="l">
              <a:lnSpc>
                <a:spcPts val="1555"/>
              </a:lnSpc>
            </a:pPr>
            <a:r>
              <a:rPr lang="en-US" sz="1111" spc="-24">
                <a:solidFill>
                  <a:srgbClr val="4A3A99"/>
                </a:solidFill>
                <a:latin typeface="Barlow"/>
                <a:ea typeface="Barlow"/>
                <a:cs typeface="Barlow"/>
                <a:sym typeface="Barlow"/>
              </a:rPr>
              <a:t>Estamos nas redes sociais: </a:t>
            </a:r>
            <a:r>
              <a:rPr lang="en-US" sz="1111" b="1" spc="-24">
                <a:solidFill>
                  <a:srgbClr val="4A3A99"/>
                </a:solidFill>
                <a:latin typeface="Barlow Bold"/>
                <a:ea typeface="Barlow Bold"/>
                <a:cs typeface="Barlow Bold"/>
                <a:sym typeface="Barlow Bold"/>
              </a:rPr>
              <a:t>@cepidcancerthera</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Freeform 11"/>
          <p:cNvSpPr/>
          <p:nvPr/>
        </p:nvSpPr>
        <p:spPr>
          <a:xfrm>
            <a:off x="11201084" y="2191450"/>
            <a:ext cx="4155810" cy="4155810"/>
          </a:xfrm>
          <a:custGeom>
            <a:avLst/>
            <a:gdLst/>
            <a:ahLst/>
            <a:cxnLst/>
            <a:rect l="l" t="t" r="r" b="b"/>
            <a:pathLst>
              <a:path w="4155810" h="4155810">
                <a:moveTo>
                  <a:pt x="0" y="0"/>
                </a:moveTo>
                <a:lnTo>
                  <a:pt x="4155810" y="0"/>
                </a:lnTo>
                <a:lnTo>
                  <a:pt x="4155810" y="4155810"/>
                </a:lnTo>
                <a:lnTo>
                  <a:pt x="0" y="4155810"/>
                </a:lnTo>
                <a:lnTo>
                  <a:pt x="0" y="0"/>
                </a:lnTo>
                <a:close/>
              </a:path>
            </a:pathLst>
          </a:custGeom>
          <a:blipFill>
            <a:blip r:embed="rId2">
              <a:extLst>
                <a:ext uri="{28A0092B-C50C-407E-A947-70E740481C1C}">
                  <a14:useLocalDpi xmlns:a14="http://schemas.microsoft.com/office/drawing/2010/main" val="0"/>
                </a:ext>
              </a:extLst>
            </a:blip>
            <a:stretch>
              <a:fillRect/>
            </a:stretch>
          </a:blipFill>
          <a:ln cap="sq">
            <a:noFill/>
            <a:prstDash val="solid"/>
            <a:miter/>
          </a:ln>
        </p:spPr>
        <p:txBody>
          <a:bodyPr/>
          <a:lstStyle/>
          <a:p>
            <a:endParaRPr lang="pt-BR"/>
          </a:p>
        </p:txBody>
      </p:sp>
      <p:grpSp>
        <p:nvGrpSpPr>
          <p:cNvPr id="12" name="Group 12"/>
          <p:cNvGrpSpPr/>
          <p:nvPr/>
        </p:nvGrpSpPr>
        <p:grpSpPr>
          <a:xfrm rot="61852">
            <a:off x="11125432" y="2280748"/>
            <a:ext cx="4307114" cy="4307114"/>
            <a:chOff x="0" y="0"/>
            <a:chExt cx="812800" cy="812800"/>
          </a:xfrm>
        </p:grpSpPr>
        <p:sp>
          <p:nvSpPr>
            <p:cNvPr id="13" name="Freeform 1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0000">
                <a:alpha val="0"/>
              </a:srgbClr>
            </a:solidFill>
            <a:ln w="104775" cap="sq">
              <a:gradFill>
                <a:gsLst>
                  <a:gs pos="0">
                    <a:srgbClr val="A0129F">
                      <a:alpha val="100000"/>
                    </a:srgbClr>
                  </a:gs>
                  <a:gs pos="33333">
                    <a:srgbClr val="7548AD">
                      <a:alpha val="100000"/>
                    </a:srgbClr>
                  </a:gs>
                  <a:gs pos="66667">
                    <a:srgbClr val="1E86C2">
                      <a:alpha val="100000"/>
                    </a:srgbClr>
                  </a:gs>
                  <a:gs pos="100000">
                    <a:srgbClr val="50BCE0">
                      <a:alpha val="100000"/>
                    </a:srgbClr>
                  </a:gs>
                </a:gsLst>
                <a:lin ang="2700000"/>
              </a:gradFill>
              <a:prstDash val="solid"/>
              <a:miter/>
            </a:ln>
          </p:spPr>
          <p:txBody>
            <a:bodyPr/>
            <a:lstStyle/>
            <a:p>
              <a:endParaRPr lang="pt-BR"/>
            </a:p>
          </p:txBody>
        </p:sp>
        <p:sp>
          <p:nvSpPr>
            <p:cNvPr id="14" name="TextBox 14"/>
            <p:cNvSpPr txBox="1"/>
            <p:nvPr/>
          </p:nvSpPr>
          <p:spPr>
            <a:xfrm>
              <a:off x="76200" y="38100"/>
              <a:ext cx="660400" cy="698500"/>
            </a:xfrm>
            <a:prstGeom prst="rect">
              <a:avLst/>
            </a:prstGeom>
          </p:spPr>
          <p:txBody>
            <a:bodyPr lIns="23372" tIns="23372" rIns="23372" bIns="23372" rtlCol="0" anchor="ctr"/>
            <a:lstStyle/>
            <a:p>
              <a:pPr algn="ctr">
                <a:lnSpc>
                  <a:spcPts val="2038"/>
                </a:lnSpc>
              </a:pPr>
              <a:endParaRPr/>
            </a:p>
          </p:txBody>
        </p:sp>
      </p:grpSp>
      <p:pic>
        <p:nvPicPr>
          <p:cNvPr id="15" name="Picture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02101" y="4802808"/>
            <a:ext cx="6115128" cy="1555315"/>
          </a:xfrm>
          <a:prstGeom prst="rect">
            <a:avLst/>
          </a:prstGeom>
        </p:spPr>
      </p:pic>
      <p:sp>
        <p:nvSpPr>
          <p:cNvPr id="16" name="Freeform 16"/>
          <p:cNvSpPr/>
          <p:nvPr/>
        </p:nvSpPr>
        <p:spPr>
          <a:xfrm>
            <a:off x="1928997" y="1444410"/>
            <a:ext cx="5871025" cy="2859463"/>
          </a:xfrm>
          <a:custGeom>
            <a:avLst/>
            <a:gdLst/>
            <a:ahLst/>
            <a:cxnLst/>
            <a:rect l="l" t="t" r="r" b="b"/>
            <a:pathLst>
              <a:path w="5871025" h="2859463">
                <a:moveTo>
                  <a:pt x="0" y="0"/>
                </a:moveTo>
                <a:lnTo>
                  <a:pt x="5871024" y="0"/>
                </a:lnTo>
                <a:lnTo>
                  <a:pt x="5871024" y="2859463"/>
                </a:lnTo>
                <a:lnTo>
                  <a:pt x="0" y="2859463"/>
                </a:lnTo>
                <a:lnTo>
                  <a:pt x="0" y="0"/>
                </a:lnTo>
                <a:close/>
              </a:path>
            </a:pathLst>
          </a:custGeom>
          <a:blipFill>
            <a:blip r:embed="rId4">
              <a:extLst>
                <a:ext uri="{28A0092B-C50C-407E-A947-70E740481C1C}">
                  <a14:useLocalDpi xmlns:a14="http://schemas.microsoft.com/office/drawing/2010/main" val="0"/>
                </a:ext>
              </a:extLst>
            </a:blip>
            <a:stretch>
              <a:fillRect/>
            </a:stretch>
          </a:blipFill>
        </p:spPr>
        <p:txBody>
          <a:bodyPr/>
          <a:lstStyle/>
          <a:p>
            <a:endParaRPr lang="pt-BR"/>
          </a:p>
        </p:txBody>
      </p:sp>
      <p:sp>
        <p:nvSpPr>
          <p:cNvPr id="17" name="Freeform 17"/>
          <p:cNvSpPr/>
          <p:nvPr/>
        </p:nvSpPr>
        <p:spPr>
          <a:xfrm>
            <a:off x="7099884" y="8871974"/>
            <a:ext cx="954766" cy="1037294"/>
          </a:xfrm>
          <a:custGeom>
            <a:avLst/>
            <a:gdLst/>
            <a:ahLst/>
            <a:cxnLst/>
            <a:rect l="l" t="t" r="r" b="b"/>
            <a:pathLst>
              <a:path w="954766" h="1037294">
                <a:moveTo>
                  <a:pt x="0" y="0"/>
                </a:moveTo>
                <a:lnTo>
                  <a:pt x="954766" y="0"/>
                </a:lnTo>
                <a:lnTo>
                  <a:pt x="954766" y="1037294"/>
                </a:lnTo>
                <a:lnTo>
                  <a:pt x="0" y="1037294"/>
                </a:lnTo>
                <a:lnTo>
                  <a:pt x="0" y="0"/>
                </a:lnTo>
                <a:close/>
              </a:path>
            </a:pathLst>
          </a:custGeom>
          <a:blipFill>
            <a:blip r:embed="rId5"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18" name="Freeform 18"/>
          <p:cNvSpPr/>
          <p:nvPr/>
        </p:nvSpPr>
        <p:spPr>
          <a:xfrm>
            <a:off x="12282997" y="8871974"/>
            <a:ext cx="985085" cy="1037294"/>
          </a:xfrm>
          <a:custGeom>
            <a:avLst/>
            <a:gdLst/>
            <a:ahLst/>
            <a:cxnLst/>
            <a:rect l="l" t="t" r="r" b="b"/>
            <a:pathLst>
              <a:path w="985085" h="1037294">
                <a:moveTo>
                  <a:pt x="0" y="0"/>
                </a:moveTo>
                <a:lnTo>
                  <a:pt x="985085" y="0"/>
                </a:lnTo>
                <a:lnTo>
                  <a:pt x="985085" y="1037294"/>
                </a:lnTo>
                <a:lnTo>
                  <a:pt x="0" y="1037294"/>
                </a:lnTo>
                <a:lnTo>
                  <a:pt x="0" y="0"/>
                </a:lnTo>
                <a:close/>
              </a:path>
            </a:pathLst>
          </a:custGeom>
          <a:blipFill>
            <a:blip r:embed="rId6"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19" name="Freeform 19"/>
          <p:cNvSpPr/>
          <p:nvPr/>
        </p:nvSpPr>
        <p:spPr>
          <a:xfrm>
            <a:off x="9132064" y="9100270"/>
            <a:ext cx="2073520" cy="580701"/>
          </a:xfrm>
          <a:custGeom>
            <a:avLst/>
            <a:gdLst/>
            <a:ahLst/>
            <a:cxnLst/>
            <a:rect l="l" t="t" r="r" b="b"/>
            <a:pathLst>
              <a:path w="2073520" h="580701">
                <a:moveTo>
                  <a:pt x="0" y="0"/>
                </a:moveTo>
                <a:lnTo>
                  <a:pt x="2073520" y="0"/>
                </a:lnTo>
                <a:lnTo>
                  <a:pt x="2073520" y="580701"/>
                </a:lnTo>
                <a:lnTo>
                  <a:pt x="0" y="580701"/>
                </a:lnTo>
                <a:lnTo>
                  <a:pt x="0" y="0"/>
                </a:lnTo>
                <a:close/>
              </a:path>
            </a:pathLst>
          </a:custGeom>
          <a:blipFill>
            <a:blip r:embed="rId7">
              <a:extLst>
                <a:ext uri="{28A0092B-C50C-407E-A947-70E740481C1C}">
                  <a14:useLocalDpi xmlns:a14="http://schemas.microsoft.com/office/drawing/2010/main" val="0"/>
                </a:ext>
              </a:extLst>
            </a:blip>
            <a:stretch>
              <a:fillRect/>
            </a:stretch>
          </a:blipFill>
        </p:spPr>
        <p:txBody>
          <a:bodyPr/>
          <a:lstStyle/>
          <a:p>
            <a:endParaRPr lang="pt-BR"/>
          </a:p>
        </p:txBody>
      </p:sp>
      <p:sp>
        <p:nvSpPr>
          <p:cNvPr id="20" name="Freeform 20"/>
          <p:cNvSpPr/>
          <p:nvPr/>
        </p:nvSpPr>
        <p:spPr>
          <a:xfrm>
            <a:off x="5019918" y="8871974"/>
            <a:ext cx="1002552" cy="1037294"/>
          </a:xfrm>
          <a:custGeom>
            <a:avLst/>
            <a:gdLst/>
            <a:ahLst/>
            <a:cxnLst/>
            <a:rect l="l" t="t" r="r" b="b"/>
            <a:pathLst>
              <a:path w="1002552" h="1037294">
                <a:moveTo>
                  <a:pt x="0" y="0"/>
                </a:moveTo>
                <a:lnTo>
                  <a:pt x="1002552" y="0"/>
                </a:lnTo>
                <a:lnTo>
                  <a:pt x="1002552" y="1037294"/>
                </a:lnTo>
                <a:lnTo>
                  <a:pt x="0" y="1037294"/>
                </a:lnTo>
                <a:lnTo>
                  <a:pt x="0" y="0"/>
                </a:lnTo>
                <a:close/>
              </a:path>
            </a:pathLst>
          </a:custGeom>
          <a:blipFill>
            <a:blip r:embed="rId8">
              <a:extLst>
                <a:ext uri="{28A0092B-C50C-407E-A947-70E740481C1C}">
                  <a14:useLocalDpi xmlns:a14="http://schemas.microsoft.com/office/drawing/2010/main" val="0"/>
                </a:ext>
              </a:extLst>
            </a:blip>
            <a:stretch>
              <a:fillRect/>
            </a:stretch>
          </a:blipFill>
        </p:spPr>
        <p:txBody>
          <a:bodyPr/>
          <a:lstStyle/>
          <a:p>
            <a:endParaRPr lang="pt-BR"/>
          </a:p>
        </p:txBody>
      </p:sp>
      <p:sp>
        <p:nvSpPr>
          <p:cNvPr id="21" name="Freeform 21"/>
          <p:cNvSpPr/>
          <p:nvPr/>
        </p:nvSpPr>
        <p:spPr>
          <a:xfrm>
            <a:off x="13303566" y="5497073"/>
            <a:ext cx="4984434" cy="4789927"/>
          </a:xfrm>
          <a:custGeom>
            <a:avLst/>
            <a:gdLst/>
            <a:ahLst/>
            <a:cxnLst/>
            <a:rect l="l" t="t" r="r" b="b"/>
            <a:pathLst>
              <a:path w="10287000" h="10287000">
                <a:moveTo>
                  <a:pt x="0" y="0"/>
                </a:moveTo>
                <a:lnTo>
                  <a:pt x="10287000" y="0"/>
                </a:lnTo>
                <a:lnTo>
                  <a:pt x="10287000" y="10287000"/>
                </a:lnTo>
                <a:lnTo>
                  <a:pt x="0" y="10287000"/>
                </a:lnTo>
                <a:lnTo>
                  <a:pt x="0" y="0"/>
                </a:lnTo>
                <a:close/>
              </a:path>
            </a:pathLst>
          </a:custGeom>
          <a:blipFill>
            <a:blip r:embed="rId9" cstate="print">
              <a:alphaModFix amt="15000"/>
              <a:extLst>
                <a:ext uri="{28A0092B-C50C-407E-A947-70E740481C1C}">
                  <a14:useLocalDpi xmlns:a14="http://schemas.microsoft.com/office/drawing/2010/main" val="0"/>
                </a:ext>
              </a:extLst>
            </a:blip>
            <a:stretch>
              <a:fillRect t="1"/>
            </a:stretch>
          </a:blipFill>
        </p:spPr>
        <p:txBody>
          <a:bodyPr/>
          <a:lstStyle/>
          <a:p>
            <a:endParaRPr lang="pt-BR" dirty="0"/>
          </a:p>
        </p:txBody>
      </p:sp>
      <p:sp>
        <p:nvSpPr>
          <p:cNvPr id="22" name="TextBox 22"/>
          <p:cNvSpPr txBox="1"/>
          <p:nvPr/>
        </p:nvSpPr>
        <p:spPr>
          <a:xfrm>
            <a:off x="11065221" y="5395863"/>
            <a:ext cx="4383907" cy="461934"/>
          </a:xfrm>
          <a:prstGeom prst="rect">
            <a:avLst/>
          </a:prstGeom>
        </p:spPr>
        <p:txBody>
          <a:bodyPr lIns="0" tIns="0" rIns="0" bIns="0" rtlCol="0" anchor="t">
            <a:spAutoFit/>
          </a:bodyPr>
          <a:lstStyle/>
          <a:p>
            <a:pPr algn="ctr">
              <a:lnSpc>
                <a:spcPts val="3740"/>
              </a:lnSpc>
            </a:pPr>
            <a:r>
              <a:rPr lang="en-US" sz="2671" spc="-133">
                <a:solidFill>
                  <a:srgbClr val="2F334E"/>
                </a:solidFill>
                <a:latin typeface="Barlow"/>
                <a:ea typeface="Barlow"/>
                <a:cs typeface="Barlow"/>
                <a:sym typeface="Barlow"/>
              </a:rPr>
              <a:t>cancerthera.org.br</a:t>
            </a:r>
          </a:p>
        </p:txBody>
      </p:sp>
      <p:sp>
        <p:nvSpPr>
          <p:cNvPr id="23" name="TextBox 23"/>
          <p:cNvSpPr txBox="1"/>
          <p:nvPr/>
        </p:nvSpPr>
        <p:spPr>
          <a:xfrm>
            <a:off x="1991293" y="4608879"/>
            <a:ext cx="2148906" cy="685758"/>
          </a:xfrm>
          <a:prstGeom prst="rect">
            <a:avLst/>
          </a:prstGeom>
        </p:spPr>
        <p:txBody>
          <a:bodyPr lIns="0" tIns="0" rIns="0" bIns="0" rtlCol="0" anchor="t">
            <a:spAutoFit/>
          </a:bodyPr>
          <a:lstStyle/>
          <a:p>
            <a:pPr algn="l">
              <a:lnSpc>
                <a:spcPts val="5539"/>
              </a:lnSpc>
            </a:pPr>
            <a:r>
              <a:rPr lang="en-US" sz="3956" b="1" spc="-87">
                <a:solidFill>
                  <a:srgbClr val="4A3A99"/>
                </a:solidFill>
                <a:latin typeface="Barlow Bold"/>
                <a:ea typeface="Barlow Bold"/>
                <a:cs typeface="Barlow Bold"/>
                <a:sym typeface="Barlow Bold"/>
              </a:rPr>
              <a:t>Centro de</a:t>
            </a:r>
          </a:p>
        </p:txBody>
      </p:sp>
      <p:sp>
        <p:nvSpPr>
          <p:cNvPr id="24" name="TextBox 24"/>
          <p:cNvSpPr txBox="1"/>
          <p:nvPr/>
        </p:nvSpPr>
        <p:spPr>
          <a:xfrm>
            <a:off x="2288499" y="5693084"/>
            <a:ext cx="2572977" cy="685758"/>
          </a:xfrm>
          <a:prstGeom prst="rect">
            <a:avLst/>
          </a:prstGeom>
        </p:spPr>
        <p:txBody>
          <a:bodyPr lIns="0" tIns="0" rIns="0" bIns="0" rtlCol="0" anchor="t">
            <a:spAutoFit/>
          </a:bodyPr>
          <a:lstStyle/>
          <a:p>
            <a:pPr algn="l">
              <a:lnSpc>
                <a:spcPts val="5539"/>
              </a:lnSpc>
            </a:pPr>
            <a:r>
              <a:rPr lang="en-US" sz="3956" b="1" spc="-87">
                <a:solidFill>
                  <a:srgbClr val="4A3A99"/>
                </a:solidFill>
                <a:latin typeface="Barlow Bold"/>
                <a:ea typeface="Barlow Bold"/>
                <a:cs typeface="Barlow Bold"/>
                <a:sym typeface="Barlow Bold"/>
              </a:rPr>
              <a:t> em câncer </a:t>
            </a:r>
          </a:p>
        </p:txBody>
      </p:sp>
      <p:pic>
        <p:nvPicPr>
          <p:cNvPr id="26" name="Picture 25" descr="A black background with text on it&#10;&#10;AI-generated content may be incorrect.">
            <a:extLst>
              <a:ext uri="{FF2B5EF4-FFF2-40B4-BE49-F238E27FC236}">
                <a16:creationId xmlns:a16="http://schemas.microsoft.com/office/drawing/2014/main" id="{A21EA6D7-D121-4B99-E63B-5ECEBCA6224C}"/>
              </a:ext>
            </a:extLst>
          </p:cNvPr>
          <p:cNvPicPr>
            <a:picLocks noChangeAspect="1"/>
          </p:cNvPicPr>
          <p:nvPr/>
        </p:nvPicPr>
        <p:blipFill>
          <a:blip r:embed="rId10" cstate="print">
            <a:extLst>
              <a:ext uri="{28A0092B-C50C-407E-A947-70E740481C1C}">
                <a14:useLocalDpi xmlns:a14="http://schemas.microsoft.com/office/drawing/2010/main" val="0"/>
              </a:ext>
            </a:extLst>
          </a:blip>
          <a:srcRect/>
          <a:stretch>
            <a:fillRect/>
          </a:stretch>
        </p:blipFill>
        <p:spPr>
          <a:xfrm>
            <a:off x="2286000" y="6378842"/>
            <a:ext cx="5257800" cy="1236799"/>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8716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2"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3" name="Freeform 3"/>
          <p:cNvSpPr/>
          <p:nvPr/>
        </p:nvSpPr>
        <p:spPr>
          <a:xfrm>
            <a:off x="14108473" y="6066296"/>
            <a:ext cx="4179527" cy="4220703"/>
          </a:xfrm>
          <a:custGeom>
            <a:avLst/>
            <a:gdLst/>
            <a:ahLst/>
            <a:cxnLst/>
            <a:rect l="l" t="t" r="r" b="b"/>
            <a:pathLst>
              <a:path w="10287000" h="10287000">
                <a:moveTo>
                  <a:pt x="0" y="0"/>
                </a:moveTo>
                <a:lnTo>
                  <a:pt x="10287000" y="0"/>
                </a:lnTo>
                <a:lnTo>
                  <a:pt x="10287000" y="10287000"/>
                </a:lnTo>
                <a:lnTo>
                  <a:pt x="0" y="10287000"/>
                </a:lnTo>
                <a:lnTo>
                  <a:pt x="0" y="0"/>
                </a:lnTo>
                <a:close/>
              </a:path>
            </a:pathLst>
          </a:custGeom>
          <a:blipFill>
            <a:blip r:embed="rId3" cstate="print">
              <a:alphaModFix amt="7999"/>
              <a:extLst>
                <a:ext uri="{28A0092B-C50C-407E-A947-70E740481C1C}">
                  <a14:useLocalDpi xmlns:a14="http://schemas.microsoft.com/office/drawing/2010/main" val="0"/>
                </a:ext>
              </a:extLst>
            </a:blip>
            <a:stretch>
              <a:fillRect/>
            </a:stretch>
          </a:blipFill>
        </p:spPr>
        <p:txBody>
          <a:bodyPr/>
          <a:lstStyle/>
          <a:p>
            <a:endParaRPr lang="pt-BR" dirty="0"/>
          </a:p>
        </p:txBody>
      </p:sp>
      <p:sp>
        <p:nvSpPr>
          <p:cNvPr id="4" name="AutoShape 4"/>
          <p:cNvSpPr/>
          <p:nvPr/>
        </p:nvSpPr>
        <p:spPr>
          <a:xfrm>
            <a:off x="-281758" y="9794869"/>
            <a:ext cx="15919997" cy="0"/>
          </a:xfrm>
          <a:prstGeom prst="line">
            <a:avLst/>
          </a:prstGeom>
          <a:ln w="9525" cap="flat">
            <a:solidFill>
              <a:srgbClr val="C5D1DD"/>
            </a:solidFill>
            <a:prstDash val="solid"/>
            <a:headEnd type="none" w="sm" len="sm"/>
            <a:tailEnd type="none" w="sm" len="sm"/>
          </a:ln>
        </p:spPr>
        <p:txBody>
          <a:bodyPr/>
          <a:lstStyle/>
          <a:p>
            <a:endParaRPr lang="pt-BR"/>
          </a:p>
        </p:txBody>
      </p:sp>
      <p:sp>
        <p:nvSpPr>
          <p:cNvPr id="5" name="TextBox 5"/>
          <p:cNvSpPr txBox="1"/>
          <p:nvPr/>
        </p:nvSpPr>
        <p:spPr>
          <a:xfrm>
            <a:off x="13692195" y="765365"/>
            <a:ext cx="4595805" cy="553504"/>
          </a:xfrm>
          <a:prstGeom prst="rect">
            <a:avLst/>
          </a:prstGeom>
        </p:spPr>
        <p:txBody>
          <a:bodyPr lIns="0" tIns="0" rIns="0" bIns="0" rtlCol="0" anchor="t">
            <a:spAutoFit/>
          </a:bodyPr>
          <a:lstStyle/>
          <a:p>
            <a:pPr algn="ctr">
              <a:lnSpc>
                <a:spcPts val="4217"/>
              </a:lnSpc>
            </a:pPr>
            <a:r>
              <a:rPr lang="en-US" sz="3834" b="1" spc="-84" dirty="0">
                <a:solidFill>
                  <a:srgbClr val="4A3A99">
                    <a:alpha val="24706"/>
                  </a:srgbClr>
                </a:solidFill>
                <a:latin typeface="Barlow Bold"/>
                <a:ea typeface="Barlow Bold"/>
                <a:cs typeface="Barlow Bold"/>
                <a:sym typeface="Barlow Bold"/>
              </a:rPr>
              <a:t>INTRODUÇÃO</a:t>
            </a:r>
          </a:p>
        </p:txBody>
      </p:sp>
      <p:sp>
        <p:nvSpPr>
          <p:cNvPr id="6" name="TextBox 6"/>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dirty="0">
                <a:solidFill>
                  <a:srgbClr val="4A3A99">
                    <a:alpha val="11765"/>
                  </a:srgbClr>
                </a:solidFill>
                <a:latin typeface="Barlow Heavy"/>
                <a:ea typeface="Barlow Heavy"/>
                <a:cs typeface="Barlow Heavy"/>
                <a:sym typeface="Barlow Heavy"/>
              </a:rPr>
              <a:t>01</a:t>
            </a:r>
          </a:p>
        </p:txBody>
      </p:sp>
      <p:sp>
        <p:nvSpPr>
          <p:cNvPr id="7" name="TextBox 7"/>
          <p:cNvSpPr txBox="1"/>
          <p:nvPr/>
        </p:nvSpPr>
        <p:spPr>
          <a:xfrm>
            <a:off x="3383139" y="4046655"/>
            <a:ext cx="5248801" cy="592330"/>
          </a:xfrm>
          <a:prstGeom prst="rect">
            <a:avLst/>
          </a:prstGeom>
        </p:spPr>
        <p:txBody>
          <a:bodyPr lIns="0" tIns="0" rIns="0" bIns="0" rtlCol="0" anchor="t">
            <a:spAutoFit/>
          </a:bodyPr>
          <a:lstStyle/>
          <a:p>
            <a:pPr algn="l">
              <a:lnSpc>
                <a:spcPts val="2320"/>
              </a:lnSpc>
            </a:pPr>
            <a:r>
              <a:rPr lang="en-US" sz="2400" b="1" dirty="0" err="1">
                <a:solidFill>
                  <a:srgbClr val="352683"/>
                </a:solidFill>
                <a:latin typeface="Barlow Semi-Bold"/>
                <a:ea typeface="Barlow Semi-Bold"/>
                <a:cs typeface="Barlow Semi-Bold"/>
                <a:sym typeface="Barlow Semi-Bold"/>
              </a:rPr>
              <a:t>Contribuição</a:t>
            </a:r>
            <a:r>
              <a:rPr lang="en-US" sz="2400" b="1" dirty="0">
                <a:solidFill>
                  <a:srgbClr val="352683"/>
                </a:solidFill>
                <a:latin typeface="Barlow Semi-Bold"/>
                <a:ea typeface="Barlow Semi-Bold"/>
                <a:cs typeface="Barlow Semi-Bold"/>
                <a:sym typeface="Barlow Semi-Bold"/>
              </a:rPr>
              <a:t> para </a:t>
            </a:r>
            <a:r>
              <a:rPr lang="en-US" sz="2400" b="1" dirty="0" err="1">
                <a:solidFill>
                  <a:srgbClr val="352683"/>
                </a:solidFill>
                <a:latin typeface="Barlow Semi-Bold"/>
                <a:ea typeface="Barlow Semi-Bold"/>
                <a:cs typeface="Barlow Semi-Bold"/>
                <a:sym typeface="Barlow Semi-Bold"/>
              </a:rPr>
              <a:t>tratamentos</a:t>
            </a:r>
            <a:r>
              <a:rPr lang="en-US" sz="2400" b="1" dirty="0">
                <a:solidFill>
                  <a:srgbClr val="352683"/>
                </a:solidFill>
                <a:latin typeface="Barlow Semi-Bold"/>
                <a:ea typeface="Barlow Semi-Bold"/>
                <a:cs typeface="Barlow Semi-Bold"/>
                <a:sym typeface="Barlow Semi-Bold"/>
              </a:rPr>
              <a:t> </a:t>
            </a:r>
            <a:r>
              <a:rPr lang="en-US" sz="2400" b="1" dirty="0" err="1">
                <a:solidFill>
                  <a:srgbClr val="352683"/>
                </a:solidFill>
                <a:latin typeface="Barlow Semi-Bold"/>
                <a:ea typeface="Barlow Semi-Bold"/>
                <a:cs typeface="Barlow Semi-Bold"/>
                <a:sym typeface="Barlow Semi-Bold"/>
              </a:rPr>
              <a:t>mais</a:t>
            </a:r>
            <a:r>
              <a:rPr lang="en-US" sz="2400" b="1" dirty="0">
                <a:solidFill>
                  <a:srgbClr val="352683"/>
                </a:solidFill>
                <a:latin typeface="Barlow Semi-Bold"/>
                <a:ea typeface="Barlow Semi-Bold"/>
                <a:cs typeface="Barlow Semi-Bold"/>
                <a:sym typeface="Barlow Semi-Bold"/>
              </a:rPr>
              <a:t> </a:t>
            </a:r>
            <a:r>
              <a:rPr lang="en-US" sz="2400" b="1" dirty="0" err="1">
                <a:solidFill>
                  <a:srgbClr val="352683"/>
                </a:solidFill>
                <a:latin typeface="Barlow Semi-Bold"/>
                <a:ea typeface="Barlow Semi-Bold"/>
                <a:cs typeface="Barlow Semi-Bold"/>
                <a:sym typeface="Barlow Semi-Bold"/>
              </a:rPr>
              <a:t>eficazes</a:t>
            </a:r>
            <a:r>
              <a:rPr lang="en-US" sz="2400" b="1" dirty="0">
                <a:solidFill>
                  <a:srgbClr val="352683"/>
                </a:solidFill>
                <a:latin typeface="Barlow Semi-Bold"/>
                <a:ea typeface="Barlow Semi-Bold"/>
                <a:cs typeface="Barlow Semi-Bold"/>
                <a:sym typeface="Barlow Semi-Bold"/>
              </a:rPr>
              <a:t> e </a:t>
            </a:r>
            <a:r>
              <a:rPr lang="en-US" sz="2400" b="1" dirty="0" err="1">
                <a:solidFill>
                  <a:srgbClr val="352683"/>
                </a:solidFill>
                <a:latin typeface="Barlow Semi-Bold"/>
                <a:ea typeface="Barlow Semi-Bold"/>
                <a:cs typeface="Barlow Semi-Bold"/>
                <a:sym typeface="Barlow Semi-Bold"/>
              </a:rPr>
              <a:t>menos</a:t>
            </a:r>
            <a:r>
              <a:rPr lang="en-US" sz="2400" b="1" dirty="0">
                <a:solidFill>
                  <a:srgbClr val="352683"/>
                </a:solidFill>
                <a:latin typeface="Barlow Semi-Bold"/>
                <a:ea typeface="Barlow Semi-Bold"/>
                <a:cs typeface="Barlow Semi-Bold"/>
                <a:sym typeface="Barlow Semi-Bold"/>
              </a:rPr>
              <a:t> </a:t>
            </a:r>
            <a:r>
              <a:rPr lang="en-US" sz="2400" b="1" dirty="0" err="1">
                <a:solidFill>
                  <a:srgbClr val="352683"/>
                </a:solidFill>
                <a:latin typeface="Barlow Semi-Bold"/>
                <a:ea typeface="Barlow Semi-Bold"/>
                <a:cs typeface="Barlow Semi-Bold"/>
                <a:sym typeface="Barlow Semi-Bold"/>
              </a:rPr>
              <a:t>invasivos</a:t>
            </a:r>
            <a:endParaRPr lang="en-US" sz="2400" b="1" dirty="0">
              <a:solidFill>
                <a:srgbClr val="352683"/>
              </a:solidFill>
              <a:latin typeface="Barlow Semi-Bold"/>
              <a:ea typeface="Barlow Semi-Bold"/>
              <a:cs typeface="Barlow Semi-Bold"/>
              <a:sym typeface="Barlow Semi-Bold"/>
            </a:endParaRPr>
          </a:p>
        </p:txBody>
      </p:sp>
      <p:sp>
        <p:nvSpPr>
          <p:cNvPr id="8" name="TextBox 8"/>
          <p:cNvSpPr txBox="1"/>
          <p:nvPr/>
        </p:nvSpPr>
        <p:spPr>
          <a:xfrm>
            <a:off x="3383139" y="4743564"/>
            <a:ext cx="4831708" cy="2962349"/>
          </a:xfrm>
          <a:prstGeom prst="rect">
            <a:avLst/>
          </a:prstGeom>
        </p:spPr>
        <p:txBody>
          <a:bodyPr lIns="0" tIns="0" rIns="0" bIns="0" rtlCol="0" anchor="t">
            <a:spAutoFit/>
          </a:bodyPr>
          <a:lstStyle/>
          <a:p>
            <a:pPr algn="l">
              <a:lnSpc>
                <a:spcPts val="2100"/>
              </a:lnSpc>
            </a:pPr>
            <a:r>
              <a:rPr lang="en-US" dirty="0">
                <a:solidFill>
                  <a:srgbClr val="352683"/>
                </a:solidFill>
                <a:latin typeface="Barlow"/>
                <a:ea typeface="Barlow"/>
                <a:cs typeface="Barlow"/>
                <a:sym typeface="Barlow"/>
              </a:rPr>
              <a:t>Several types and subtypes of cancer are characterized by dysregulation of receptor tyrosine kinase (RTK) signaling, leading to an imbalance between cell growth, proliferation and cell death. </a:t>
            </a:r>
          </a:p>
          <a:p>
            <a:pPr algn="l">
              <a:lnSpc>
                <a:spcPts val="2100"/>
              </a:lnSpc>
            </a:pPr>
            <a:endParaRPr lang="en-US" dirty="0">
              <a:solidFill>
                <a:srgbClr val="352683"/>
              </a:solidFill>
              <a:latin typeface="Barlow"/>
              <a:ea typeface="Barlow"/>
              <a:cs typeface="Barlow"/>
              <a:sym typeface="Barlow"/>
            </a:endParaRPr>
          </a:p>
          <a:p>
            <a:pPr algn="l">
              <a:lnSpc>
                <a:spcPts val="2100"/>
              </a:lnSpc>
            </a:pPr>
            <a:r>
              <a:rPr lang="en-US" dirty="0">
                <a:solidFill>
                  <a:srgbClr val="352683"/>
                </a:solidFill>
                <a:latin typeface="Barlow"/>
                <a:ea typeface="Barlow"/>
                <a:cs typeface="Barlow"/>
                <a:sym typeface="Barlow"/>
              </a:rPr>
              <a:t>Examples of RTKs that frequently have alterations in cancer cells, and therefore are constitutively providing oncogenic signals, are VEGFR, EGFR, HER2 and c-MET (hepatocyte growth factor receptor). </a:t>
            </a:r>
          </a:p>
        </p:txBody>
      </p:sp>
      <p:sp>
        <p:nvSpPr>
          <p:cNvPr id="9" name="TextBox 9"/>
          <p:cNvSpPr txBox="1"/>
          <p:nvPr/>
        </p:nvSpPr>
        <p:spPr>
          <a:xfrm>
            <a:off x="9143999" y="4040981"/>
            <a:ext cx="4831708" cy="3693319"/>
          </a:xfrm>
          <a:prstGeom prst="rect">
            <a:avLst/>
          </a:prstGeom>
        </p:spPr>
        <p:txBody>
          <a:bodyPr lIns="0" tIns="0" rIns="0" bIns="0" rtlCol="0" anchor="t">
            <a:spAutoFit/>
          </a:bodyPr>
          <a:lstStyle/>
          <a:p>
            <a:pPr marL="342900" indent="-342900">
              <a:buFont typeface="Arial" panose="020B0604020202020204" pitchFamily="34" charset="0"/>
              <a:buChar char="•"/>
            </a:pPr>
            <a:r>
              <a:rPr lang="en-US" sz="2000" dirty="0">
                <a:solidFill>
                  <a:srgbClr val="352683"/>
                </a:solidFill>
                <a:latin typeface="Barlow"/>
                <a:ea typeface="Barlow"/>
                <a:cs typeface="Barlow"/>
                <a:sym typeface="Barlow"/>
              </a:rPr>
              <a:t>Nanobodies that antagonize these RTKs have been developed. </a:t>
            </a:r>
          </a:p>
          <a:p>
            <a:endParaRPr lang="en-US" sz="2000" dirty="0">
              <a:solidFill>
                <a:srgbClr val="352683"/>
              </a:solidFill>
              <a:latin typeface="Barlow"/>
              <a:ea typeface="Barlow"/>
              <a:cs typeface="Barlow"/>
              <a:sym typeface="Barlow"/>
            </a:endParaRPr>
          </a:p>
          <a:p>
            <a:pPr marL="342900" indent="-342900">
              <a:buFont typeface="Arial" panose="020B0604020202020204" pitchFamily="34" charset="0"/>
              <a:buChar char="•"/>
            </a:pPr>
            <a:r>
              <a:rPr lang="en-US" sz="2000" dirty="0">
                <a:solidFill>
                  <a:srgbClr val="352683"/>
                </a:solidFill>
                <a:latin typeface="Barlow"/>
                <a:ea typeface="Barlow"/>
                <a:cs typeface="Barlow"/>
                <a:sym typeface="Barlow"/>
              </a:rPr>
              <a:t>Additionally, nanobodies that bind VEGF and hepatocyte growth factor, the unique ligands of VEGFR and c-MET have been developed as well.</a:t>
            </a:r>
          </a:p>
          <a:p>
            <a:pPr marL="342900" indent="-342900">
              <a:buFont typeface="Arial" panose="020B0604020202020204" pitchFamily="34" charset="0"/>
              <a:buChar char="•"/>
            </a:pPr>
            <a:endParaRPr lang="en-US" sz="2000" dirty="0">
              <a:solidFill>
                <a:srgbClr val="352683"/>
              </a:solidFill>
              <a:latin typeface="Barlow"/>
              <a:ea typeface="Barlow"/>
              <a:cs typeface="Barlow"/>
              <a:sym typeface="Barlow"/>
            </a:endParaRPr>
          </a:p>
          <a:p>
            <a:pPr marL="342900" indent="-342900">
              <a:buFont typeface="Arial" panose="020B0604020202020204" pitchFamily="34" charset="0"/>
              <a:buChar char="•"/>
            </a:pPr>
            <a:r>
              <a:rPr lang="en-US" sz="2000" dirty="0">
                <a:solidFill>
                  <a:srgbClr val="352683"/>
                </a:solidFill>
                <a:latin typeface="Barlow"/>
                <a:ea typeface="Barlow"/>
                <a:cs typeface="Barlow"/>
                <a:sym typeface="Barlow"/>
              </a:rPr>
              <a:t>In the context of EGFR targeting, a </a:t>
            </a:r>
            <a:r>
              <a:rPr lang="en-US" sz="2000" dirty="0" err="1">
                <a:solidFill>
                  <a:srgbClr val="352683"/>
                </a:solidFill>
                <a:latin typeface="Barlow"/>
                <a:ea typeface="Barlow"/>
                <a:cs typeface="Barlow"/>
                <a:sym typeface="Barlow"/>
              </a:rPr>
              <a:t>biparatopic</a:t>
            </a:r>
            <a:r>
              <a:rPr lang="en-US" sz="2000" dirty="0">
                <a:solidFill>
                  <a:srgbClr val="352683"/>
                </a:solidFill>
                <a:latin typeface="Barlow"/>
                <a:ea typeface="Barlow"/>
                <a:cs typeface="Barlow"/>
                <a:sym typeface="Barlow"/>
              </a:rPr>
              <a:t> anti-EGFR nanobody fused to an anti-albumin nanobody, referred to as CONAN-1 was developed</a:t>
            </a:r>
          </a:p>
        </p:txBody>
      </p:sp>
      <p:grpSp>
        <p:nvGrpSpPr>
          <p:cNvPr id="10" name="Group 10"/>
          <p:cNvGrpSpPr/>
          <p:nvPr/>
        </p:nvGrpSpPr>
        <p:grpSpPr>
          <a:xfrm>
            <a:off x="-482462" y="2674301"/>
            <a:ext cx="8654563" cy="754953"/>
            <a:chOff x="0" y="0"/>
            <a:chExt cx="1052920" cy="91848"/>
          </a:xfrm>
        </p:grpSpPr>
        <p:sp>
          <p:nvSpPr>
            <p:cNvPr id="11" name="Freeform 11"/>
            <p:cNvSpPr/>
            <p:nvPr/>
          </p:nvSpPr>
          <p:spPr>
            <a:xfrm>
              <a:off x="0" y="0"/>
              <a:ext cx="1052920" cy="91848"/>
            </a:xfrm>
            <a:custGeom>
              <a:avLst/>
              <a:gdLst/>
              <a:ahLst/>
              <a:cxnLst/>
              <a:rect l="l" t="t" r="r" b="b"/>
              <a:pathLst>
                <a:path w="1052920" h="91848">
                  <a:moveTo>
                    <a:pt x="10735" y="0"/>
                  </a:moveTo>
                  <a:lnTo>
                    <a:pt x="1042185" y="0"/>
                  </a:lnTo>
                  <a:cubicBezTo>
                    <a:pt x="1045032" y="0"/>
                    <a:pt x="1047762" y="1131"/>
                    <a:pt x="1049775" y="3144"/>
                  </a:cubicBezTo>
                  <a:cubicBezTo>
                    <a:pt x="1051789" y="5157"/>
                    <a:pt x="1052920" y="7888"/>
                    <a:pt x="1052920" y="10735"/>
                  </a:cubicBezTo>
                  <a:lnTo>
                    <a:pt x="1052920" y="81113"/>
                  </a:lnTo>
                  <a:cubicBezTo>
                    <a:pt x="1052920" y="83960"/>
                    <a:pt x="1051789" y="86691"/>
                    <a:pt x="1049775" y="88704"/>
                  </a:cubicBezTo>
                  <a:cubicBezTo>
                    <a:pt x="1047762" y="90717"/>
                    <a:pt x="1045032" y="91848"/>
                    <a:pt x="1042185" y="91848"/>
                  </a:cubicBezTo>
                  <a:lnTo>
                    <a:pt x="10735" y="91848"/>
                  </a:lnTo>
                  <a:cubicBezTo>
                    <a:pt x="7888" y="91848"/>
                    <a:pt x="5157" y="90717"/>
                    <a:pt x="3144" y="88704"/>
                  </a:cubicBezTo>
                  <a:cubicBezTo>
                    <a:pt x="1131" y="86691"/>
                    <a:pt x="0" y="83960"/>
                    <a:pt x="0" y="81113"/>
                  </a:cubicBezTo>
                  <a:lnTo>
                    <a:pt x="0" y="10735"/>
                  </a:lnTo>
                  <a:cubicBezTo>
                    <a:pt x="0" y="7888"/>
                    <a:pt x="1131" y="5157"/>
                    <a:pt x="3144" y="3144"/>
                  </a:cubicBezTo>
                  <a:cubicBezTo>
                    <a:pt x="5157" y="1131"/>
                    <a:pt x="7888" y="0"/>
                    <a:pt x="10735" y="0"/>
                  </a:cubicBezTo>
                  <a:close/>
                </a:path>
              </a:pathLst>
            </a:custGeom>
            <a:solidFill>
              <a:srgbClr val="4A3A99"/>
            </a:solidFill>
          </p:spPr>
          <p:txBody>
            <a:bodyPr/>
            <a:lstStyle/>
            <a:p>
              <a:endParaRPr lang="pt-BR"/>
            </a:p>
          </p:txBody>
        </p:sp>
        <p:sp>
          <p:nvSpPr>
            <p:cNvPr id="12" name="TextBox 12"/>
            <p:cNvSpPr txBox="1"/>
            <p:nvPr/>
          </p:nvSpPr>
          <p:spPr>
            <a:xfrm>
              <a:off x="0" y="-95250"/>
              <a:ext cx="1052920" cy="187098"/>
            </a:xfrm>
            <a:prstGeom prst="rect">
              <a:avLst/>
            </a:prstGeom>
          </p:spPr>
          <p:txBody>
            <a:bodyPr lIns="39590" tIns="39590" rIns="39590" bIns="39590" rtlCol="0" anchor="ctr"/>
            <a:lstStyle/>
            <a:p>
              <a:pPr algn="ctr">
                <a:lnSpc>
                  <a:spcPts val="6578"/>
                </a:lnSpc>
              </a:pPr>
              <a:endParaRPr/>
            </a:p>
          </p:txBody>
        </p:sp>
      </p:grpSp>
      <p:sp>
        <p:nvSpPr>
          <p:cNvPr id="13" name="TextBox 13"/>
          <p:cNvSpPr txBox="1"/>
          <p:nvPr/>
        </p:nvSpPr>
        <p:spPr>
          <a:xfrm>
            <a:off x="1691692" y="2705100"/>
            <a:ext cx="7452308" cy="675185"/>
          </a:xfrm>
          <a:prstGeom prst="rect">
            <a:avLst/>
          </a:prstGeom>
        </p:spPr>
        <p:txBody>
          <a:bodyPr lIns="0" tIns="0" rIns="0" bIns="0" rtlCol="0" anchor="t">
            <a:spAutoFit/>
          </a:bodyPr>
          <a:lstStyle/>
          <a:p>
            <a:pPr algn="l">
              <a:lnSpc>
                <a:spcPts val="5880"/>
              </a:lnSpc>
            </a:pPr>
            <a:r>
              <a:rPr lang="en-US" sz="4200" b="1" dirty="0" err="1">
                <a:solidFill>
                  <a:srgbClr val="FFFFFF"/>
                </a:solidFill>
                <a:latin typeface="Barlow Ultra-Bold"/>
                <a:ea typeface="Barlow Ultra-Bold"/>
                <a:cs typeface="Barlow Ultra-Bold"/>
                <a:sym typeface="Barlow Ultra-Bold"/>
              </a:rPr>
              <a:t>Introdução</a:t>
            </a:r>
            <a:endParaRPr lang="en-US" sz="4200" b="1" dirty="0">
              <a:solidFill>
                <a:srgbClr val="FFFFFF"/>
              </a:solidFill>
              <a:latin typeface="Barlow Ultra-Bold"/>
              <a:ea typeface="Barlow Ultra-Bold"/>
              <a:cs typeface="Barlow Ultra-Bold"/>
              <a:sym typeface="Barlow Ultra-Bold"/>
            </a:endParaRPr>
          </a:p>
        </p:txBody>
      </p:sp>
      <p:sp>
        <p:nvSpPr>
          <p:cNvPr id="14" name="TextBox 14"/>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4A3A99"/>
                </a:solidFill>
                <a:latin typeface="Barlow"/>
                <a:ea typeface="Barlow"/>
                <a:cs typeface="Barlow"/>
                <a:sym typeface="Barlow"/>
              </a:rPr>
              <a:t>CANCERTHERA.org.br</a:t>
            </a:r>
          </a:p>
        </p:txBody>
      </p:sp>
      <p:sp>
        <p:nvSpPr>
          <p:cNvPr id="15" name="TextBox 15"/>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4A3A99"/>
                </a:solidFill>
                <a:latin typeface="Barlow"/>
                <a:ea typeface="Barlow"/>
                <a:cs typeface="Barlow"/>
                <a:sym typeface="Barlow"/>
              </a:rPr>
              <a:t>31 de outubro de 2025</a:t>
            </a:r>
          </a:p>
        </p:txBody>
      </p:sp>
      <p:sp>
        <p:nvSpPr>
          <p:cNvPr id="16" name="TextBox 16"/>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4A3A99"/>
                </a:solidFill>
                <a:latin typeface="Barlow"/>
                <a:ea typeface="Barlow"/>
                <a:cs typeface="Barlow"/>
                <a:sym typeface="Barlow"/>
              </a:rPr>
              <a:t>@cepidcancerthera   </a:t>
            </a:r>
          </a:p>
        </p:txBody>
      </p:sp>
      <p:grpSp>
        <p:nvGrpSpPr>
          <p:cNvPr id="17" name="Group 17"/>
          <p:cNvGrpSpPr/>
          <p:nvPr/>
        </p:nvGrpSpPr>
        <p:grpSpPr>
          <a:xfrm>
            <a:off x="333415" y="9925467"/>
            <a:ext cx="1378357" cy="205762"/>
            <a:chOff x="0" y="0"/>
            <a:chExt cx="1837809" cy="274349"/>
          </a:xfrm>
        </p:grpSpPr>
        <p:sp>
          <p:nvSpPr>
            <p:cNvPr id="18" name="Freeform 18"/>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a:p>
          </p:txBody>
        </p:sp>
        <p:sp>
          <p:nvSpPr>
            <p:cNvPr id="19" name="Freeform 19"/>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pt-BR"/>
            </a:p>
          </p:txBody>
        </p:sp>
        <p:sp>
          <p:nvSpPr>
            <p:cNvPr id="20" name="Freeform 20"/>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8">
                <a:extLst>
                  <a:ext uri="{96DAC541-7B7A-43D3-8B79-37D633B846F1}">
                    <asvg:svgBlip xmlns:asvg="http://schemas.microsoft.com/office/drawing/2016/SVG/main" r:embed="rId9"/>
                  </a:ext>
                </a:extLst>
              </a:blip>
              <a:stretch>
                <a:fillRect r="-16608"/>
              </a:stretch>
            </a:blipFill>
          </p:spPr>
          <p:txBody>
            <a:bodyPr/>
            <a:lstStyle/>
            <a:p>
              <a:endParaRPr lang="pt-BR"/>
            </a:p>
          </p:txBody>
        </p:sp>
        <p:sp>
          <p:nvSpPr>
            <p:cNvPr id="21" name="Freeform 21"/>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pt-BR"/>
            </a:p>
          </p:txBody>
        </p:sp>
        <p:sp>
          <p:nvSpPr>
            <p:cNvPr id="22" name="Freeform 22"/>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pt-BR"/>
            </a:p>
          </p:txBody>
        </p:sp>
      </p:gr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8716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2"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3" name="Freeform 3"/>
          <p:cNvSpPr/>
          <p:nvPr/>
        </p:nvSpPr>
        <p:spPr>
          <a:xfrm>
            <a:off x="1611342" y="8405022"/>
            <a:ext cx="7432228" cy="1542187"/>
          </a:xfrm>
          <a:custGeom>
            <a:avLst/>
            <a:gdLst/>
            <a:ahLst/>
            <a:cxnLst/>
            <a:rect l="l" t="t" r="r" b="b"/>
            <a:pathLst>
              <a:path w="7432228" h="1542187">
                <a:moveTo>
                  <a:pt x="0" y="0"/>
                </a:moveTo>
                <a:lnTo>
                  <a:pt x="7432228" y="0"/>
                </a:lnTo>
                <a:lnTo>
                  <a:pt x="7432228" y="1542187"/>
                </a:lnTo>
                <a:lnTo>
                  <a:pt x="0" y="1542187"/>
                </a:lnTo>
                <a:lnTo>
                  <a:pt x="0" y="0"/>
                </a:lnTo>
                <a:close/>
              </a:path>
            </a:pathLst>
          </a:custGeom>
          <a:blipFill>
            <a:blip r:embed="rId3">
              <a:alphaModFix amt="42000"/>
              <a:extLst>
                <a:ext uri="{28A0092B-C50C-407E-A947-70E740481C1C}">
                  <a14:useLocalDpi xmlns:a14="http://schemas.microsoft.com/office/drawing/2010/main" val="0"/>
                </a:ext>
              </a:extLst>
            </a:blip>
            <a:stretch>
              <a:fillRect/>
            </a:stretch>
          </a:blipFill>
        </p:spPr>
        <p:txBody>
          <a:bodyPr/>
          <a:lstStyle/>
          <a:p>
            <a:endParaRPr lang="pt-BR"/>
          </a:p>
        </p:txBody>
      </p:sp>
      <p:sp>
        <p:nvSpPr>
          <p:cNvPr id="4" name="Freeform 4"/>
          <p:cNvSpPr/>
          <p:nvPr/>
        </p:nvSpPr>
        <p:spPr>
          <a:xfrm>
            <a:off x="-174020" y="2084905"/>
            <a:ext cx="9125543" cy="7167700"/>
          </a:xfrm>
          <a:custGeom>
            <a:avLst/>
            <a:gdLst/>
            <a:ahLst/>
            <a:cxnLst/>
            <a:rect l="l" t="t" r="r" b="b"/>
            <a:pathLst>
              <a:path w="9125543" h="7167700">
                <a:moveTo>
                  <a:pt x="0" y="0"/>
                </a:moveTo>
                <a:lnTo>
                  <a:pt x="9125543" y="0"/>
                </a:lnTo>
                <a:lnTo>
                  <a:pt x="9125543" y="7167700"/>
                </a:lnTo>
                <a:lnTo>
                  <a:pt x="0" y="716770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a:p>
        </p:txBody>
      </p:sp>
      <p:sp>
        <p:nvSpPr>
          <p:cNvPr id="5" name="AutoShape 5"/>
          <p:cNvSpPr/>
          <p:nvPr/>
        </p:nvSpPr>
        <p:spPr>
          <a:xfrm>
            <a:off x="-281758" y="9794869"/>
            <a:ext cx="18569758" cy="0"/>
          </a:xfrm>
          <a:prstGeom prst="line">
            <a:avLst/>
          </a:prstGeom>
          <a:ln w="9525" cap="flat">
            <a:solidFill>
              <a:srgbClr val="C5D1DD"/>
            </a:solidFill>
            <a:prstDash val="solid"/>
            <a:headEnd type="none" w="sm" len="sm"/>
            <a:tailEnd type="none" w="sm" len="sm"/>
          </a:ln>
        </p:spPr>
        <p:txBody>
          <a:bodyPr/>
          <a:lstStyle/>
          <a:p>
            <a:endParaRPr lang="pt-BR"/>
          </a:p>
        </p:txBody>
      </p:sp>
      <p:sp>
        <p:nvSpPr>
          <p:cNvPr id="6" name="Freeform 6"/>
          <p:cNvSpPr/>
          <p:nvPr/>
        </p:nvSpPr>
        <p:spPr>
          <a:xfrm>
            <a:off x="10090971" y="8132103"/>
            <a:ext cx="2296286" cy="476479"/>
          </a:xfrm>
          <a:custGeom>
            <a:avLst/>
            <a:gdLst/>
            <a:ahLst/>
            <a:cxnLst/>
            <a:rect l="l" t="t" r="r" b="b"/>
            <a:pathLst>
              <a:path w="2296286" h="476479">
                <a:moveTo>
                  <a:pt x="0" y="0"/>
                </a:moveTo>
                <a:lnTo>
                  <a:pt x="2296286" y="0"/>
                </a:lnTo>
                <a:lnTo>
                  <a:pt x="2296286" y="476479"/>
                </a:lnTo>
                <a:lnTo>
                  <a:pt x="0" y="476479"/>
                </a:lnTo>
                <a:lnTo>
                  <a:pt x="0" y="0"/>
                </a:lnTo>
                <a:close/>
              </a:path>
            </a:pathLst>
          </a:custGeom>
          <a:blipFill>
            <a:blip r:embed="rId6" cstate="print">
              <a:alphaModFix amt="42000"/>
              <a:extLst>
                <a:ext uri="{28A0092B-C50C-407E-A947-70E740481C1C}">
                  <a14:useLocalDpi xmlns:a14="http://schemas.microsoft.com/office/drawing/2010/main" val="0"/>
                </a:ext>
              </a:extLst>
            </a:blip>
            <a:stretch>
              <a:fillRect/>
            </a:stretch>
          </a:blipFill>
        </p:spPr>
        <p:txBody>
          <a:bodyPr/>
          <a:lstStyle/>
          <a:p>
            <a:endParaRPr lang="pt-BR"/>
          </a:p>
        </p:txBody>
      </p:sp>
      <p:sp>
        <p:nvSpPr>
          <p:cNvPr id="7" name="Freeform 7"/>
          <p:cNvSpPr/>
          <p:nvPr/>
        </p:nvSpPr>
        <p:spPr>
          <a:xfrm>
            <a:off x="12525512" y="8160678"/>
            <a:ext cx="2296286" cy="476479"/>
          </a:xfrm>
          <a:custGeom>
            <a:avLst/>
            <a:gdLst/>
            <a:ahLst/>
            <a:cxnLst/>
            <a:rect l="l" t="t" r="r" b="b"/>
            <a:pathLst>
              <a:path w="2296286" h="476479">
                <a:moveTo>
                  <a:pt x="0" y="0"/>
                </a:moveTo>
                <a:lnTo>
                  <a:pt x="2296286" y="0"/>
                </a:lnTo>
                <a:lnTo>
                  <a:pt x="2296286" y="476479"/>
                </a:lnTo>
                <a:lnTo>
                  <a:pt x="0" y="476479"/>
                </a:lnTo>
                <a:lnTo>
                  <a:pt x="0" y="0"/>
                </a:lnTo>
                <a:close/>
              </a:path>
            </a:pathLst>
          </a:custGeom>
          <a:blipFill>
            <a:blip r:embed="rId6" cstate="print">
              <a:alphaModFix amt="42000"/>
              <a:extLst>
                <a:ext uri="{28A0092B-C50C-407E-A947-70E740481C1C}">
                  <a14:useLocalDpi xmlns:a14="http://schemas.microsoft.com/office/drawing/2010/main" val="0"/>
                </a:ext>
              </a:extLst>
            </a:blip>
            <a:stretch>
              <a:fillRect/>
            </a:stretch>
          </a:blipFill>
        </p:spPr>
        <p:txBody>
          <a:bodyPr/>
          <a:lstStyle/>
          <a:p>
            <a:endParaRPr lang="pt-BR"/>
          </a:p>
        </p:txBody>
      </p:sp>
      <p:sp>
        <p:nvSpPr>
          <p:cNvPr id="8" name="Freeform 8"/>
          <p:cNvSpPr/>
          <p:nvPr/>
        </p:nvSpPr>
        <p:spPr>
          <a:xfrm>
            <a:off x="14964673" y="8160678"/>
            <a:ext cx="2296286" cy="476479"/>
          </a:xfrm>
          <a:custGeom>
            <a:avLst/>
            <a:gdLst/>
            <a:ahLst/>
            <a:cxnLst/>
            <a:rect l="l" t="t" r="r" b="b"/>
            <a:pathLst>
              <a:path w="2296286" h="476479">
                <a:moveTo>
                  <a:pt x="0" y="0"/>
                </a:moveTo>
                <a:lnTo>
                  <a:pt x="2296286" y="0"/>
                </a:lnTo>
                <a:lnTo>
                  <a:pt x="2296286" y="476479"/>
                </a:lnTo>
                <a:lnTo>
                  <a:pt x="0" y="476479"/>
                </a:lnTo>
                <a:lnTo>
                  <a:pt x="0" y="0"/>
                </a:lnTo>
                <a:close/>
              </a:path>
            </a:pathLst>
          </a:custGeom>
          <a:blipFill>
            <a:blip r:embed="rId6" cstate="print">
              <a:alphaModFix amt="42000"/>
              <a:extLst>
                <a:ext uri="{28A0092B-C50C-407E-A947-70E740481C1C}">
                  <a14:useLocalDpi xmlns:a14="http://schemas.microsoft.com/office/drawing/2010/main" val="0"/>
                </a:ext>
              </a:extLst>
            </a:blip>
            <a:stretch>
              <a:fillRect/>
            </a:stretch>
          </a:blipFill>
        </p:spPr>
        <p:txBody>
          <a:bodyPr/>
          <a:lstStyle/>
          <a:p>
            <a:endParaRPr lang="pt-BR"/>
          </a:p>
        </p:txBody>
      </p:sp>
      <p:grpSp>
        <p:nvGrpSpPr>
          <p:cNvPr id="9" name="Group 9"/>
          <p:cNvGrpSpPr/>
          <p:nvPr/>
        </p:nvGrpSpPr>
        <p:grpSpPr>
          <a:xfrm>
            <a:off x="10090971" y="6786682"/>
            <a:ext cx="2296286" cy="1597948"/>
            <a:chOff x="0" y="0"/>
            <a:chExt cx="355755" cy="247564"/>
          </a:xfrm>
        </p:grpSpPr>
        <p:sp>
          <p:nvSpPr>
            <p:cNvPr id="10" name="Freeform 10"/>
            <p:cNvSpPr/>
            <p:nvPr/>
          </p:nvSpPr>
          <p:spPr>
            <a:xfrm>
              <a:off x="0" y="0"/>
              <a:ext cx="355755" cy="247564"/>
            </a:xfrm>
            <a:custGeom>
              <a:avLst/>
              <a:gdLst/>
              <a:ahLst/>
              <a:cxnLst/>
              <a:rect l="l" t="t" r="r" b="b"/>
              <a:pathLst>
                <a:path w="355755" h="247564">
                  <a:moveTo>
                    <a:pt x="77544" y="0"/>
                  </a:moveTo>
                  <a:lnTo>
                    <a:pt x="278210" y="0"/>
                  </a:lnTo>
                  <a:cubicBezTo>
                    <a:pt x="298776" y="0"/>
                    <a:pt x="318500" y="8170"/>
                    <a:pt x="333043" y="22712"/>
                  </a:cubicBezTo>
                  <a:cubicBezTo>
                    <a:pt x="347585" y="37255"/>
                    <a:pt x="355755" y="56978"/>
                    <a:pt x="355755" y="77544"/>
                  </a:cubicBezTo>
                  <a:lnTo>
                    <a:pt x="355755" y="170019"/>
                  </a:lnTo>
                  <a:cubicBezTo>
                    <a:pt x="355755" y="212846"/>
                    <a:pt x="321037" y="247564"/>
                    <a:pt x="278210" y="247564"/>
                  </a:cubicBezTo>
                  <a:lnTo>
                    <a:pt x="77544" y="247564"/>
                  </a:lnTo>
                  <a:cubicBezTo>
                    <a:pt x="56978" y="247564"/>
                    <a:pt x="37255" y="239394"/>
                    <a:pt x="22712" y="224852"/>
                  </a:cubicBezTo>
                  <a:cubicBezTo>
                    <a:pt x="8170" y="210309"/>
                    <a:pt x="0" y="190586"/>
                    <a:pt x="0" y="170019"/>
                  </a:cubicBezTo>
                  <a:lnTo>
                    <a:pt x="0" y="77544"/>
                  </a:lnTo>
                  <a:cubicBezTo>
                    <a:pt x="0" y="34718"/>
                    <a:pt x="34718" y="0"/>
                    <a:pt x="77544" y="0"/>
                  </a:cubicBezTo>
                  <a:close/>
                </a:path>
              </a:pathLst>
            </a:custGeom>
            <a:blipFill>
              <a:blip r:embed="rId7" cstate="print">
                <a:extLst>
                  <a:ext uri="{28A0092B-C50C-407E-A947-70E740481C1C}">
                    <a14:useLocalDpi xmlns:a14="http://schemas.microsoft.com/office/drawing/2010/main" val="0"/>
                  </a:ext>
                </a:extLst>
              </a:blip>
              <a:stretch>
                <a:fillRect/>
              </a:stretch>
            </a:blipFill>
            <a:ln w="38100" cap="rnd">
              <a:solidFill>
                <a:srgbClr val="FFFFFF"/>
              </a:solidFill>
              <a:prstDash val="solid"/>
              <a:round/>
            </a:ln>
          </p:spPr>
          <p:txBody>
            <a:bodyPr/>
            <a:lstStyle/>
            <a:p>
              <a:endParaRPr lang="pt-BR"/>
            </a:p>
          </p:txBody>
        </p:sp>
      </p:grpSp>
      <p:grpSp>
        <p:nvGrpSpPr>
          <p:cNvPr id="11" name="Group 11"/>
          <p:cNvGrpSpPr/>
          <p:nvPr/>
        </p:nvGrpSpPr>
        <p:grpSpPr>
          <a:xfrm>
            <a:off x="12525512" y="6786682"/>
            <a:ext cx="2296286" cy="1597948"/>
            <a:chOff x="0" y="0"/>
            <a:chExt cx="355755" cy="247564"/>
          </a:xfrm>
        </p:grpSpPr>
        <p:sp>
          <p:nvSpPr>
            <p:cNvPr id="12" name="Freeform 12"/>
            <p:cNvSpPr/>
            <p:nvPr/>
          </p:nvSpPr>
          <p:spPr>
            <a:xfrm>
              <a:off x="0" y="0"/>
              <a:ext cx="355755" cy="247564"/>
            </a:xfrm>
            <a:custGeom>
              <a:avLst/>
              <a:gdLst/>
              <a:ahLst/>
              <a:cxnLst/>
              <a:rect l="l" t="t" r="r" b="b"/>
              <a:pathLst>
                <a:path w="355755" h="247564">
                  <a:moveTo>
                    <a:pt x="77544" y="0"/>
                  </a:moveTo>
                  <a:lnTo>
                    <a:pt x="278210" y="0"/>
                  </a:lnTo>
                  <a:cubicBezTo>
                    <a:pt x="298776" y="0"/>
                    <a:pt x="318500" y="8170"/>
                    <a:pt x="333043" y="22712"/>
                  </a:cubicBezTo>
                  <a:cubicBezTo>
                    <a:pt x="347585" y="37255"/>
                    <a:pt x="355755" y="56978"/>
                    <a:pt x="355755" y="77544"/>
                  </a:cubicBezTo>
                  <a:lnTo>
                    <a:pt x="355755" y="170019"/>
                  </a:lnTo>
                  <a:cubicBezTo>
                    <a:pt x="355755" y="212846"/>
                    <a:pt x="321037" y="247564"/>
                    <a:pt x="278210" y="247564"/>
                  </a:cubicBezTo>
                  <a:lnTo>
                    <a:pt x="77544" y="247564"/>
                  </a:lnTo>
                  <a:cubicBezTo>
                    <a:pt x="56978" y="247564"/>
                    <a:pt x="37255" y="239394"/>
                    <a:pt x="22712" y="224852"/>
                  </a:cubicBezTo>
                  <a:cubicBezTo>
                    <a:pt x="8170" y="210309"/>
                    <a:pt x="0" y="190586"/>
                    <a:pt x="0" y="170019"/>
                  </a:cubicBezTo>
                  <a:lnTo>
                    <a:pt x="0" y="77544"/>
                  </a:lnTo>
                  <a:cubicBezTo>
                    <a:pt x="0" y="34718"/>
                    <a:pt x="34718" y="0"/>
                    <a:pt x="77544" y="0"/>
                  </a:cubicBezTo>
                  <a:close/>
                </a:path>
              </a:pathLst>
            </a:custGeom>
            <a:blipFill>
              <a:blip r:embed="rId8" cstate="print">
                <a:extLst>
                  <a:ext uri="{28A0092B-C50C-407E-A947-70E740481C1C}">
                    <a14:useLocalDpi xmlns:a14="http://schemas.microsoft.com/office/drawing/2010/main" val="0"/>
                  </a:ext>
                </a:extLst>
              </a:blip>
              <a:stretch>
                <a:fillRect/>
              </a:stretch>
            </a:blipFill>
            <a:ln w="38100" cap="rnd">
              <a:solidFill>
                <a:srgbClr val="FFFFFF"/>
              </a:solidFill>
              <a:prstDash val="solid"/>
              <a:round/>
            </a:ln>
          </p:spPr>
          <p:txBody>
            <a:bodyPr/>
            <a:lstStyle/>
            <a:p>
              <a:endParaRPr lang="pt-BR"/>
            </a:p>
          </p:txBody>
        </p:sp>
      </p:grpSp>
      <p:grpSp>
        <p:nvGrpSpPr>
          <p:cNvPr id="13" name="Group 13"/>
          <p:cNvGrpSpPr/>
          <p:nvPr/>
        </p:nvGrpSpPr>
        <p:grpSpPr>
          <a:xfrm>
            <a:off x="14963014" y="6786682"/>
            <a:ext cx="2296286" cy="1597948"/>
            <a:chOff x="0" y="0"/>
            <a:chExt cx="355755" cy="247564"/>
          </a:xfrm>
        </p:grpSpPr>
        <p:sp>
          <p:nvSpPr>
            <p:cNvPr id="14" name="Freeform 14"/>
            <p:cNvSpPr/>
            <p:nvPr/>
          </p:nvSpPr>
          <p:spPr>
            <a:xfrm>
              <a:off x="0" y="0"/>
              <a:ext cx="355755" cy="247564"/>
            </a:xfrm>
            <a:custGeom>
              <a:avLst/>
              <a:gdLst/>
              <a:ahLst/>
              <a:cxnLst/>
              <a:rect l="l" t="t" r="r" b="b"/>
              <a:pathLst>
                <a:path w="355755" h="247564">
                  <a:moveTo>
                    <a:pt x="77544" y="0"/>
                  </a:moveTo>
                  <a:lnTo>
                    <a:pt x="278210" y="0"/>
                  </a:lnTo>
                  <a:cubicBezTo>
                    <a:pt x="298776" y="0"/>
                    <a:pt x="318500" y="8170"/>
                    <a:pt x="333043" y="22712"/>
                  </a:cubicBezTo>
                  <a:cubicBezTo>
                    <a:pt x="347585" y="37255"/>
                    <a:pt x="355755" y="56978"/>
                    <a:pt x="355755" y="77544"/>
                  </a:cubicBezTo>
                  <a:lnTo>
                    <a:pt x="355755" y="170019"/>
                  </a:lnTo>
                  <a:cubicBezTo>
                    <a:pt x="355755" y="212846"/>
                    <a:pt x="321037" y="247564"/>
                    <a:pt x="278210" y="247564"/>
                  </a:cubicBezTo>
                  <a:lnTo>
                    <a:pt x="77544" y="247564"/>
                  </a:lnTo>
                  <a:cubicBezTo>
                    <a:pt x="56978" y="247564"/>
                    <a:pt x="37255" y="239394"/>
                    <a:pt x="22712" y="224852"/>
                  </a:cubicBezTo>
                  <a:cubicBezTo>
                    <a:pt x="8170" y="210309"/>
                    <a:pt x="0" y="190586"/>
                    <a:pt x="0" y="170019"/>
                  </a:cubicBezTo>
                  <a:lnTo>
                    <a:pt x="0" y="77544"/>
                  </a:lnTo>
                  <a:cubicBezTo>
                    <a:pt x="0" y="34718"/>
                    <a:pt x="34718" y="0"/>
                    <a:pt x="77544" y="0"/>
                  </a:cubicBezTo>
                  <a:close/>
                </a:path>
              </a:pathLst>
            </a:custGeom>
            <a:blipFill>
              <a:blip r:embed="rId9" cstate="print">
                <a:extLst>
                  <a:ext uri="{28A0092B-C50C-407E-A947-70E740481C1C}">
                    <a14:useLocalDpi xmlns:a14="http://schemas.microsoft.com/office/drawing/2010/main" val="0"/>
                  </a:ext>
                </a:extLst>
              </a:blip>
              <a:stretch>
                <a:fillRect/>
              </a:stretch>
            </a:blipFill>
            <a:ln w="38100" cap="rnd">
              <a:solidFill>
                <a:srgbClr val="FFFFFF"/>
              </a:solidFill>
              <a:prstDash val="solid"/>
              <a:round/>
            </a:ln>
          </p:spPr>
          <p:txBody>
            <a:bodyPr/>
            <a:lstStyle/>
            <a:p>
              <a:endParaRPr lang="pt-BR"/>
            </a:p>
          </p:txBody>
        </p:sp>
      </p:grpSp>
      <p:grpSp>
        <p:nvGrpSpPr>
          <p:cNvPr id="15" name="Group 15"/>
          <p:cNvGrpSpPr/>
          <p:nvPr/>
        </p:nvGrpSpPr>
        <p:grpSpPr>
          <a:xfrm>
            <a:off x="7897335" y="2233047"/>
            <a:ext cx="762376" cy="762376"/>
            <a:chOff x="0" y="0"/>
            <a:chExt cx="812800" cy="812800"/>
          </a:xfrm>
        </p:grpSpPr>
        <p:sp>
          <p:nvSpPr>
            <p:cNvPr id="16" name="Freeform 1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FFFFFF"/>
            </a:solidFill>
          </p:spPr>
          <p:txBody>
            <a:bodyPr/>
            <a:lstStyle/>
            <a:p>
              <a:endParaRPr lang="pt-BR"/>
            </a:p>
          </p:txBody>
        </p:sp>
        <p:sp>
          <p:nvSpPr>
            <p:cNvPr id="17" name="TextBox 17"/>
            <p:cNvSpPr txBox="1"/>
            <p:nvPr/>
          </p:nvSpPr>
          <p:spPr>
            <a:xfrm>
              <a:off x="76200" y="209550"/>
              <a:ext cx="660400" cy="527050"/>
            </a:xfrm>
            <a:prstGeom prst="rect">
              <a:avLst/>
            </a:prstGeom>
          </p:spPr>
          <p:txBody>
            <a:bodyPr lIns="50800" tIns="50800" rIns="50800" bIns="50800" rtlCol="0" anchor="ctr"/>
            <a:lstStyle/>
            <a:p>
              <a:pPr algn="ctr">
                <a:lnSpc>
                  <a:spcPts val="1264"/>
                </a:lnSpc>
              </a:pPr>
              <a:endParaRPr/>
            </a:p>
          </p:txBody>
        </p:sp>
      </p:grpSp>
      <p:sp>
        <p:nvSpPr>
          <p:cNvPr id="18" name="TextBox 18"/>
          <p:cNvSpPr txBox="1"/>
          <p:nvPr/>
        </p:nvSpPr>
        <p:spPr>
          <a:xfrm>
            <a:off x="1995202" y="3036730"/>
            <a:ext cx="6664508" cy="851674"/>
          </a:xfrm>
          <a:prstGeom prst="rect">
            <a:avLst/>
          </a:prstGeom>
        </p:spPr>
        <p:txBody>
          <a:bodyPr lIns="0" tIns="0" rIns="0" bIns="0" rtlCol="0" anchor="t">
            <a:spAutoFit/>
          </a:bodyPr>
          <a:lstStyle/>
          <a:p>
            <a:pPr algn="l">
              <a:lnSpc>
                <a:spcPts val="6902"/>
              </a:lnSpc>
            </a:pPr>
            <a:r>
              <a:rPr lang="en-US" sz="4930" b="1">
                <a:solidFill>
                  <a:srgbClr val="F7FAFD"/>
                </a:solidFill>
                <a:latin typeface="Barlow Ultra-Bold"/>
                <a:ea typeface="Barlow Ultra-Bold"/>
                <a:cs typeface="Barlow Ultra-Bold"/>
                <a:sym typeface="Barlow Ultra-Bold"/>
              </a:rPr>
              <a:t>O que são Teranósticos</a:t>
            </a:r>
          </a:p>
        </p:txBody>
      </p:sp>
      <p:sp>
        <p:nvSpPr>
          <p:cNvPr id="19" name="TextBox 19"/>
          <p:cNvSpPr txBox="1"/>
          <p:nvPr/>
        </p:nvSpPr>
        <p:spPr>
          <a:xfrm>
            <a:off x="10090971" y="3983355"/>
            <a:ext cx="6239969" cy="998154"/>
          </a:xfrm>
          <a:prstGeom prst="rect">
            <a:avLst/>
          </a:prstGeom>
        </p:spPr>
        <p:txBody>
          <a:bodyPr lIns="0" tIns="0" rIns="0" bIns="0" rtlCol="0" anchor="t">
            <a:spAutoFit/>
          </a:bodyPr>
          <a:lstStyle/>
          <a:p>
            <a:pPr algn="l">
              <a:lnSpc>
                <a:spcPts val="3960"/>
              </a:lnSpc>
            </a:pPr>
            <a:r>
              <a:rPr lang="en-US" sz="3600" b="1">
                <a:solidFill>
                  <a:srgbClr val="352683"/>
                </a:solidFill>
                <a:latin typeface="Barlow Semi-Bold"/>
                <a:ea typeface="Barlow Semi-Bold"/>
                <a:cs typeface="Barlow Semi-Bold"/>
                <a:sym typeface="Barlow Semi-Bold"/>
              </a:rPr>
              <a:t>Importância para a medicina personalizada</a:t>
            </a:r>
          </a:p>
        </p:txBody>
      </p:sp>
      <p:sp>
        <p:nvSpPr>
          <p:cNvPr id="20" name="TextBox 20"/>
          <p:cNvSpPr txBox="1"/>
          <p:nvPr/>
        </p:nvSpPr>
        <p:spPr>
          <a:xfrm>
            <a:off x="10090971" y="5291805"/>
            <a:ext cx="5706066" cy="720791"/>
          </a:xfrm>
          <a:prstGeom prst="rect">
            <a:avLst/>
          </a:prstGeom>
        </p:spPr>
        <p:txBody>
          <a:bodyPr lIns="0" tIns="0" rIns="0" bIns="0" rtlCol="0" anchor="t">
            <a:spAutoFit/>
          </a:bodyPr>
          <a:lstStyle/>
          <a:p>
            <a:pPr algn="l">
              <a:lnSpc>
                <a:spcPts val="2875"/>
              </a:lnSpc>
            </a:pPr>
            <a:r>
              <a:rPr lang="en-US" sz="2500">
                <a:solidFill>
                  <a:srgbClr val="352683"/>
                </a:solidFill>
                <a:latin typeface="Barlow"/>
                <a:ea typeface="Barlow"/>
                <a:cs typeface="Barlow"/>
                <a:sym typeface="Barlow"/>
              </a:rPr>
              <a:t>Contexto atual: desafios no diagnóstico precoce e na eficácia terapêutica</a:t>
            </a:r>
          </a:p>
        </p:txBody>
      </p:sp>
      <p:sp>
        <p:nvSpPr>
          <p:cNvPr id="21" name="TextBox 21"/>
          <p:cNvSpPr txBox="1"/>
          <p:nvPr/>
        </p:nvSpPr>
        <p:spPr>
          <a:xfrm>
            <a:off x="13692195" y="765365"/>
            <a:ext cx="4595805" cy="553504"/>
          </a:xfrm>
          <a:prstGeom prst="rect">
            <a:avLst/>
          </a:prstGeom>
        </p:spPr>
        <p:txBody>
          <a:bodyPr lIns="0" tIns="0" rIns="0" bIns="0" rtlCol="0" anchor="t">
            <a:spAutoFit/>
          </a:bodyPr>
          <a:lstStyle/>
          <a:p>
            <a:pPr algn="ctr">
              <a:lnSpc>
                <a:spcPts val="4217"/>
              </a:lnSpc>
            </a:pPr>
            <a:r>
              <a:rPr lang="en-US" sz="3834" b="1" spc="-84">
                <a:solidFill>
                  <a:srgbClr val="4A3A99">
                    <a:alpha val="24706"/>
                  </a:srgbClr>
                </a:solidFill>
                <a:latin typeface="Barlow Bold"/>
                <a:ea typeface="Barlow Bold"/>
                <a:cs typeface="Barlow Bold"/>
                <a:sym typeface="Barlow Bold"/>
              </a:rPr>
              <a:t>INTRODUÇÃO</a:t>
            </a:r>
          </a:p>
        </p:txBody>
      </p:sp>
      <p:sp>
        <p:nvSpPr>
          <p:cNvPr id="22" name="TextBox 22"/>
          <p:cNvSpPr txBox="1"/>
          <p:nvPr/>
        </p:nvSpPr>
        <p:spPr>
          <a:xfrm>
            <a:off x="2714234" y="5888322"/>
            <a:ext cx="4973718" cy="2483634"/>
          </a:xfrm>
          <a:prstGeom prst="rect">
            <a:avLst/>
          </a:prstGeom>
        </p:spPr>
        <p:txBody>
          <a:bodyPr lIns="0" tIns="0" rIns="0" bIns="0" rtlCol="0" anchor="t">
            <a:spAutoFit/>
          </a:bodyPr>
          <a:lstStyle/>
          <a:p>
            <a:pPr algn="l">
              <a:lnSpc>
                <a:spcPts val="2239"/>
              </a:lnSpc>
            </a:pPr>
            <a:r>
              <a:rPr lang="en-US" sz="1599">
                <a:solidFill>
                  <a:srgbClr val="FFFFFF"/>
                </a:solidFill>
                <a:latin typeface="Barlow"/>
                <a:ea typeface="Barlow"/>
                <a:cs typeface="Barlow"/>
                <a:sym typeface="Barlow"/>
              </a:rPr>
              <a:t>Teranósticos são uma abordagem inovadora na medicina que combina diagnóstico e tratamento. Eles utilizam uma molécula radioativa para identificar a presença de uma doença específica, permitindo que o tratamento seja direcionado para células cancerosas. Essa técnica é especialmente relevante na medicina nuclear, onde radiofármacos são usados para fins diagnósticos e terapêuticos, proporcionando uma terapia mais precisa e eficiente</a:t>
            </a:r>
          </a:p>
        </p:txBody>
      </p:sp>
      <p:sp>
        <p:nvSpPr>
          <p:cNvPr id="23" name="TextBox 23"/>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a:solidFill>
                  <a:srgbClr val="4A3A99">
                    <a:alpha val="11765"/>
                  </a:srgbClr>
                </a:solidFill>
                <a:latin typeface="Barlow Heavy"/>
                <a:ea typeface="Barlow Heavy"/>
                <a:cs typeface="Barlow Heavy"/>
                <a:sym typeface="Barlow Heavy"/>
              </a:rPr>
              <a:t>02</a:t>
            </a:r>
          </a:p>
        </p:txBody>
      </p:sp>
      <p:sp>
        <p:nvSpPr>
          <p:cNvPr id="24" name="TextBox 24"/>
          <p:cNvSpPr txBox="1"/>
          <p:nvPr/>
        </p:nvSpPr>
        <p:spPr>
          <a:xfrm>
            <a:off x="8100140" y="2118747"/>
            <a:ext cx="502420" cy="851674"/>
          </a:xfrm>
          <a:prstGeom prst="rect">
            <a:avLst/>
          </a:prstGeom>
        </p:spPr>
        <p:txBody>
          <a:bodyPr lIns="0" tIns="0" rIns="0" bIns="0" rtlCol="0" anchor="t">
            <a:spAutoFit/>
          </a:bodyPr>
          <a:lstStyle/>
          <a:p>
            <a:pPr algn="l">
              <a:lnSpc>
                <a:spcPts val="6902"/>
              </a:lnSpc>
            </a:pPr>
            <a:r>
              <a:rPr lang="en-US" sz="4930" b="1">
                <a:solidFill>
                  <a:srgbClr val="4A3A99"/>
                </a:solidFill>
                <a:latin typeface="Barlow Ultra-Bold"/>
                <a:ea typeface="Barlow Ultra-Bold"/>
                <a:cs typeface="Barlow Ultra-Bold"/>
                <a:sym typeface="Barlow Ultra-Bold"/>
              </a:rPr>
              <a:t>?</a:t>
            </a:r>
          </a:p>
        </p:txBody>
      </p:sp>
      <p:sp>
        <p:nvSpPr>
          <p:cNvPr id="25" name="TextBox 25"/>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4A3A99"/>
                </a:solidFill>
                <a:latin typeface="Barlow"/>
                <a:ea typeface="Barlow"/>
                <a:cs typeface="Barlow"/>
                <a:sym typeface="Barlow"/>
              </a:rPr>
              <a:t>@cepidcancerthera   </a:t>
            </a:r>
          </a:p>
        </p:txBody>
      </p:sp>
      <p:sp>
        <p:nvSpPr>
          <p:cNvPr id="26" name="TextBox 26"/>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4A3A99"/>
                </a:solidFill>
                <a:latin typeface="Barlow"/>
                <a:ea typeface="Barlow"/>
                <a:cs typeface="Barlow"/>
                <a:sym typeface="Barlow"/>
              </a:rPr>
              <a:t>CANCERTHERA.org.br</a:t>
            </a:r>
          </a:p>
        </p:txBody>
      </p:sp>
      <p:sp>
        <p:nvSpPr>
          <p:cNvPr id="27" name="TextBox 27"/>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4A3A99"/>
                </a:solidFill>
                <a:latin typeface="Barlow"/>
                <a:ea typeface="Barlow"/>
                <a:cs typeface="Barlow"/>
                <a:sym typeface="Barlow"/>
              </a:rPr>
              <a:t>31 de outubro de 2025</a:t>
            </a:r>
          </a:p>
        </p:txBody>
      </p:sp>
      <p:grpSp>
        <p:nvGrpSpPr>
          <p:cNvPr id="28" name="Group 28"/>
          <p:cNvGrpSpPr/>
          <p:nvPr/>
        </p:nvGrpSpPr>
        <p:grpSpPr>
          <a:xfrm>
            <a:off x="333415" y="9925467"/>
            <a:ext cx="1378357" cy="205762"/>
            <a:chOff x="0" y="0"/>
            <a:chExt cx="1837809" cy="274349"/>
          </a:xfrm>
        </p:grpSpPr>
        <p:sp>
          <p:nvSpPr>
            <p:cNvPr id="29" name="Freeform 29"/>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pt-BR"/>
            </a:p>
          </p:txBody>
        </p:sp>
        <p:sp>
          <p:nvSpPr>
            <p:cNvPr id="30" name="Freeform 30"/>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pt-BR"/>
            </a:p>
          </p:txBody>
        </p:sp>
        <p:sp>
          <p:nvSpPr>
            <p:cNvPr id="31" name="Freeform 31"/>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14">
                <a:extLst>
                  <a:ext uri="{96DAC541-7B7A-43D3-8B79-37D633B846F1}">
                    <asvg:svgBlip xmlns:asvg="http://schemas.microsoft.com/office/drawing/2016/SVG/main" r:embed="rId15"/>
                  </a:ext>
                </a:extLst>
              </a:blip>
              <a:stretch>
                <a:fillRect r="-16608"/>
              </a:stretch>
            </a:blipFill>
          </p:spPr>
          <p:txBody>
            <a:bodyPr/>
            <a:lstStyle/>
            <a:p>
              <a:endParaRPr lang="pt-BR"/>
            </a:p>
          </p:txBody>
        </p:sp>
        <p:sp>
          <p:nvSpPr>
            <p:cNvPr id="32" name="Freeform 32"/>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pt-BR"/>
            </a:p>
          </p:txBody>
        </p:sp>
        <p:sp>
          <p:nvSpPr>
            <p:cNvPr id="33" name="Freeform 33"/>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8">
                <a:extLst>
                  <a:ext uri="{96DAC541-7B7A-43D3-8B79-37D633B846F1}">
                    <asvg:svgBlip xmlns:asvg="http://schemas.microsoft.com/office/drawing/2016/SVG/main" r:embed="rId19"/>
                  </a:ext>
                </a:extLst>
              </a:blip>
              <a:stretch>
                <a:fillRect/>
              </a:stretch>
            </a:blipFill>
          </p:spPr>
          <p:txBody>
            <a:bodyPr/>
            <a:lstStyle/>
            <a:p>
              <a:endParaRPr lang="pt-BR"/>
            </a:p>
          </p:txBody>
        </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181370" y="6603948"/>
            <a:ext cx="2021989" cy="349942"/>
            <a:chOff x="0" y="0"/>
            <a:chExt cx="794000" cy="137416"/>
          </a:xfrm>
        </p:grpSpPr>
        <p:sp>
          <p:nvSpPr>
            <p:cNvPr id="3" name="Freeform 3"/>
            <p:cNvSpPr/>
            <p:nvPr/>
          </p:nvSpPr>
          <p:spPr>
            <a:xfrm>
              <a:off x="0" y="0"/>
              <a:ext cx="794000" cy="137416"/>
            </a:xfrm>
            <a:custGeom>
              <a:avLst/>
              <a:gdLst/>
              <a:ahLst/>
              <a:cxnLst/>
              <a:rect l="l" t="t" r="r" b="b"/>
              <a:pathLst>
                <a:path w="794000" h="137416">
                  <a:moveTo>
                    <a:pt x="65091" y="0"/>
                  </a:moveTo>
                  <a:lnTo>
                    <a:pt x="728909" y="0"/>
                  </a:lnTo>
                  <a:cubicBezTo>
                    <a:pt x="764858" y="0"/>
                    <a:pt x="794000" y="29142"/>
                    <a:pt x="794000" y="65091"/>
                  </a:cubicBezTo>
                  <a:lnTo>
                    <a:pt x="794000" y="72325"/>
                  </a:lnTo>
                  <a:cubicBezTo>
                    <a:pt x="794000" y="108274"/>
                    <a:pt x="764858" y="137416"/>
                    <a:pt x="728909" y="137416"/>
                  </a:cubicBezTo>
                  <a:lnTo>
                    <a:pt x="65091" y="137416"/>
                  </a:lnTo>
                  <a:cubicBezTo>
                    <a:pt x="47828" y="137416"/>
                    <a:pt x="31271" y="130558"/>
                    <a:pt x="19065" y="118351"/>
                  </a:cubicBezTo>
                  <a:cubicBezTo>
                    <a:pt x="6858" y="106145"/>
                    <a:pt x="0" y="89589"/>
                    <a:pt x="0" y="72325"/>
                  </a:cubicBezTo>
                  <a:lnTo>
                    <a:pt x="0" y="65091"/>
                  </a:lnTo>
                  <a:cubicBezTo>
                    <a:pt x="0" y="29142"/>
                    <a:pt x="29142" y="0"/>
                    <a:pt x="65091" y="0"/>
                  </a:cubicBezTo>
                  <a:close/>
                </a:path>
              </a:pathLst>
            </a:custGeom>
            <a:solidFill>
              <a:srgbClr val="0EA8CA"/>
            </a:solidFill>
          </p:spPr>
          <p:txBody>
            <a:bodyPr/>
            <a:lstStyle/>
            <a:p>
              <a:endParaRPr lang="pt-BR"/>
            </a:p>
          </p:txBody>
        </p:sp>
        <p:sp>
          <p:nvSpPr>
            <p:cNvPr id="4" name="TextBox 4"/>
            <p:cNvSpPr txBox="1"/>
            <p:nvPr/>
          </p:nvSpPr>
          <p:spPr>
            <a:xfrm>
              <a:off x="0" y="-47625"/>
              <a:ext cx="794000" cy="185041"/>
            </a:xfrm>
            <a:prstGeom prst="rect">
              <a:avLst/>
            </a:prstGeom>
          </p:spPr>
          <p:txBody>
            <a:bodyPr lIns="22114" tIns="22114" rIns="22114" bIns="22114" rtlCol="0" anchor="ctr"/>
            <a:lstStyle/>
            <a:p>
              <a:pPr algn="ctr">
                <a:lnSpc>
                  <a:spcPts val="3674"/>
                </a:lnSpc>
              </a:pPr>
              <a:endParaRPr/>
            </a:p>
          </p:txBody>
        </p:sp>
      </p:grpSp>
      <p:grpSp>
        <p:nvGrpSpPr>
          <p:cNvPr id="5" name="Group 5"/>
          <p:cNvGrpSpPr/>
          <p:nvPr/>
        </p:nvGrpSpPr>
        <p:grpSpPr>
          <a:xfrm>
            <a:off x="2181370" y="5835433"/>
            <a:ext cx="2532666" cy="349942"/>
            <a:chOff x="0" y="0"/>
            <a:chExt cx="994534" cy="137416"/>
          </a:xfrm>
        </p:grpSpPr>
        <p:sp>
          <p:nvSpPr>
            <p:cNvPr id="6" name="Freeform 6"/>
            <p:cNvSpPr/>
            <p:nvPr/>
          </p:nvSpPr>
          <p:spPr>
            <a:xfrm>
              <a:off x="0" y="0"/>
              <a:ext cx="994534" cy="137416"/>
            </a:xfrm>
            <a:custGeom>
              <a:avLst/>
              <a:gdLst/>
              <a:ahLst/>
              <a:cxnLst/>
              <a:rect l="l" t="t" r="r" b="b"/>
              <a:pathLst>
                <a:path w="994534" h="137416">
                  <a:moveTo>
                    <a:pt x="51966" y="0"/>
                  </a:moveTo>
                  <a:lnTo>
                    <a:pt x="942568" y="0"/>
                  </a:lnTo>
                  <a:cubicBezTo>
                    <a:pt x="971268" y="0"/>
                    <a:pt x="994534" y="23266"/>
                    <a:pt x="994534" y="51966"/>
                  </a:cubicBezTo>
                  <a:lnTo>
                    <a:pt x="994534" y="85450"/>
                  </a:lnTo>
                  <a:cubicBezTo>
                    <a:pt x="994534" y="114150"/>
                    <a:pt x="971268" y="137416"/>
                    <a:pt x="942568" y="137416"/>
                  </a:cubicBezTo>
                  <a:lnTo>
                    <a:pt x="51966" y="137416"/>
                  </a:lnTo>
                  <a:cubicBezTo>
                    <a:pt x="23266" y="137416"/>
                    <a:pt x="0" y="114150"/>
                    <a:pt x="0" y="85450"/>
                  </a:cubicBezTo>
                  <a:lnTo>
                    <a:pt x="0" y="51966"/>
                  </a:lnTo>
                  <a:cubicBezTo>
                    <a:pt x="0" y="23266"/>
                    <a:pt x="23266" y="0"/>
                    <a:pt x="51966" y="0"/>
                  </a:cubicBezTo>
                  <a:close/>
                </a:path>
              </a:pathLst>
            </a:custGeom>
            <a:solidFill>
              <a:srgbClr val="6E8ABC"/>
            </a:solidFill>
          </p:spPr>
          <p:txBody>
            <a:bodyPr/>
            <a:lstStyle/>
            <a:p>
              <a:endParaRPr lang="pt-BR"/>
            </a:p>
          </p:txBody>
        </p:sp>
        <p:sp>
          <p:nvSpPr>
            <p:cNvPr id="7" name="TextBox 7"/>
            <p:cNvSpPr txBox="1"/>
            <p:nvPr/>
          </p:nvSpPr>
          <p:spPr>
            <a:xfrm>
              <a:off x="0" y="-47625"/>
              <a:ext cx="994534" cy="185041"/>
            </a:xfrm>
            <a:prstGeom prst="rect">
              <a:avLst/>
            </a:prstGeom>
          </p:spPr>
          <p:txBody>
            <a:bodyPr lIns="22114" tIns="22114" rIns="22114" bIns="22114" rtlCol="0" anchor="ctr"/>
            <a:lstStyle/>
            <a:p>
              <a:pPr algn="ctr">
                <a:lnSpc>
                  <a:spcPts val="3674"/>
                </a:lnSpc>
              </a:pPr>
              <a:endParaRPr/>
            </a:p>
          </p:txBody>
        </p:sp>
      </p:grpSp>
      <p:grpSp>
        <p:nvGrpSpPr>
          <p:cNvPr id="8" name="Group 8"/>
          <p:cNvGrpSpPr/>
          <p:nvPr/>
        </p:nvGrpSpPr>
        <p:grpSpPr>
          <a:xfrm>
            <a:off x="2181370" y="5065915"/>
            <a:ext cx="2021989" cy="349942"/>
            <a:chOff x="0" y="0"/>
            <a:chExt cx="794000" cy="137416"/>
          </a:xfrm>
        </p:grpSpPr>
        <p:sp>
          <p:nvSpPr>
            <p:cNvPr id="9" name="Freeform 9"/>
            <p:cNvSpPr/>
            <p:nvPr/>
          </p:nvSpPr>
          <p:spPr>
            <a:xfrm>
              <a:off x="0" y="0"/>
              <a:ext cx="794000" cy="137416"/>
            </a:xfrm>
            <a:custGeom>
              <a:avLst/>
              <a:gdLst/>
              <a:ahLst/>
              <a:cxnLst/>
              <a:rect l="l" t="t" r="r" b="b"/>
              <a:pathLst>
                <a:path w="794000" h="137416">
                  <a:moveTo>
                    <a:pt x="65091" y="0"/>
                  </a:moveTo>
                  <a:lnTo>
                    <a:pt x="728909" y="0"/>
                  </a:lnTo>
                  <a:cubicBezTo>
                    <a:pt x="764858" y="0"/>
                    <a:pt x="794000" y="29142"/>
                    <a:pt x="794000" y="65091"/>
                  </a:cubicBezTo>
                  <a:lnTo>
                    <a:pt x="794000" y="72325"/>
                  </a:lnTo>
                  <a:cubicBezTo>
                    <a:pt x="794000" y="108274"/>
                    <a:pt x="764858" y="137416"/>
                    <a:pt x="728909" y="137416"/>
                  </a:cubicBezTo>
                  <a:lnTo>
                    <a:pt x="65091" y="137416"/>
                  </a:lnTo>
                  <a:cubicBezTo>
                    <a:pt x="47828" y="137416"/>
                    <a:pt x="31271" y="130558"/>
                    <a:pt x="19065" y="118351"/>
                  </a:cubicBezTo>
                  <a:cubicBezTo>
                    <a:pt x="6858" y="106145"/>
                    <a:pt x="0" y="89589"/>
                    <a:pt x="0" y="72325"/>
                  </a:cubicBezTo>
                  <a:lnTo>
                    <a:pt x="0" y="65091"/>
                  </a:lnTo>
                  <a:cubicBezTo>
                    <a:pt x="0" y="29142"/>
                    <a:pt x="29142" y="0"/>
                    <a:pt x="65091" y="0"/>
                  </a:cubicBezTo>
                  <a:close/>
                </a:path>
              </a:pathLst>
            </a:custGeom>
            <a:solidFill>
              <a:srgbClr val="8864AE"/>
            </a:solidFill>
          </p:spPr>
          <p:txBody>
            <a:bodyPr/>
            <a:lstStyle/>
            <a:p>
              <a:endParaRPr lang="pt-BR"/>
            </a:p>
          </p:txBody>
        </p:sp>
        <p:sp>
          <p:nvSpPr>
            <p:cNvPr id="10" name="TextBox 10"/>
            <p:cNvSpPr txBox="1"/>
            <p:nvPr/>
          </p:nvSpPr>
          <p:spPr>
            <a:xfrm>
              <a:off x="0" y="-47625"/>
              <a:ext cx="794000" cy="185041"/>
            </a:xfrm>
            <a:prstGeom prst="rect">
              <a:avLst/>
            </a:prstGeom>
          </p:spPr>
          <p:txBody>
            <a:bodyPr lIns="22114" tIns="22114" rIns="22114" bIns="22114" rtlCol="0" anchor="ctr"/>
            <a:lstStyle/>
            <a:p>
              <a:pPr algn="ctr">
                <a:lnSpc>
                  <a:spcPts val="3674"/>
                </a:lnSpc>
              </a:pPr>
              <a:endParaRPr/>
            </a:p>
          </p:txBody>
        </p:sp>
      </p:grpSp>
      <p:sp>
        <p:nvSpPr>
          <p:cNvPr id="11" name="Freeform 11"/>
          <p:cNvSpPr/>
          <p:nvPr/>
        </p:nvSpPr>
        <p:spPr>
          <a:xfrm>
            <a:off x="68716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2"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12" name="AutoShape 12"/>
          <p:cNvSpPr/>
          <p:nvPr/>
        </p:nvSpPr>
        <p:spPr>
          <a:xfrm>
            <a:off x="-281758" y="9794869"/>
            <a:ext cx="18569758" cy="0"/>
          </a:xfrm>
          <a:prstGeom prst="line">
            <a:avLst/>
          </a:prstGeom>
          <a:ln w="9525" cap="flat">
            <a:solidFill>
              <a:srgbClr val="C5D1DD"/>
            </a:solidFill>
            <a:prstDash val="solid"/>
            <a:headEnd type="none" w="sm" len="sm"/>
            <a:tailEnd type="none" w="sm" len="sm"/>
          </a:ln>
        </p:spPr>
        <p:txBody>
          <a:bodyPr/>
          <a:lstStyle/>
          <a:p>
            <a:endParaRPr lang="pt-BR"/>
          </a:p>
        </p:txBody>
      </p:sp>
      <p:pic>
        <p:nvPicPr>
          <p:cNvPr id="13" name="Picture 1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63493" y="1375251"/>
            <a:ext cx="10052516" cy="8539363"/>
          </a:xfrm>
          <a:prstGeom prst="rect">
            <a:avLst/>
          </a:prstGeom>
        </p:spPr>
      </p:pic>
      <p:grpSp>
        <p:nvGrpSpPr>
          <p:cNvPr id="14" name="Group 14"/>
          <p:cNvGrpSpPr/>
          <p:nvPr/>
        </p:nvGrpSpPr>
        <p:grpSpPr>
          <a:xfrm>
            <a:off x="-482462" y="2400300"/>
            <a:ext cx="7349653" cy="754953"/>
            <a:chOff x="0" y="0"/>
            <a:chExt cx="894163" cy="91848"/>
          </a:xfrm>
        </p:grpSpPr>
        <p:sp>
          <p:nvSpPr>
            <p:cNvPr id="15" name="Freeform 15"/>
            <p:cNvSpPr/>
            <p:nvPr/>
          </p:nvSpPr>
          <p:spPr>
            <a:xfrm>
              <a:off x="0" y="0"/>
              <a:ext cx="894163" cy="91848"/>
            </a:xfrm>
            <a:custGeom>
              <a:avLst/>
              <a:gdLst/>
              <a:ahLst/>
              <a:cxnLst/>
              <a:rect l="l" t="t" r="r" b="b"/>
              <a:pathLst>
                <a:path w="894163" h="91848">
                  <a:moveTo>
                    <a:pt x="12640" y="0"/>
                  </a:moveTo>
                  <a:lnTo>
                    <a:pt x="881523" y="0"/>
                  </a:lnTo>
                  <a:cubicBezTo>
                    <a:pt x="884875" y="0"/>
                    <a:pt x="888090" y="1332"/>
                    <a:pt x="890461" y="3702"/>
                  </a:cubicBezTo>
                  <a:cubicBezTo>
                    <a:pt x="892832" y="6073"/>
                    <a:pt x="894163" y="9288"/>
                    <a:pt x="894163" y="12640"/>
                  </a:cubicBezTo>
                  <a:lnTo>
                    <a:pt x="894163" y="79208"/>
                  </a:lnTo>
                  <a:cubicBezTo>
                    <a:pt x="894163" y="86189"/>
                    <a:pt x="888504" y="91848"/>
                    <a:pt x="881523" y="91848"/>
                  </a:cubicBezTo>
                  <a:lnTo>
                    <a:pt x="12640" y="91848"/>
                  </a:lnTo>
                  <a:cubicBezTo>
                    <a:pt x="9288" y="91848"/>
                    <a:pt x="6073" y="90516"/>
                    <a:pt x="3702" y="88146"/>
                  </a:cubicBezTo>
                  <a:cubicBezTo>
                    <a:pt x="1332" y="85775"/>
                    <a:pt x="0" y="82560"/>
                    <a:pt x="0" y="79208"/>
                  </a:cubicBezTo>
                  <a:lnTo>
                    <a:pt x="0" y="12640"/>
                  </a:lnTo>
                  <a:cubicBezTo>
                    <a:pt x="0" y="5659"/>
                    <a:pt x="5659" y="0"/>
                    <a:pt x="12640" y="0"/>
                  </a:cubicBezTo>
                  <a:close/>
                </a:path>
              </a:pathLst>
            </a:custGeom>
            <a:solidFill>
              <a:srgbClr val="4A3A99"/>
            </a:solidFill>
          </p:spPr>
          <p:txBody>
            <a:bodyPr/>
            <a:lstStyle/>
            <a:p>
              <a:endParaRPr lang="pt-BR"/>
            </a:p>
          </p:txBody>
        </p:sp>
        <p:sp>
          <p:nvSpPr>
            <p:cNvPr id="16" name="TextBox 16"/>
            <p:cNvSpPr txBox="1"/>
            <p:nvPr/>
          </p:nvSpPr>
          <p:spPr>
            <a:xfrm>
              <a:off x="0" y="-95250"/>
              <a:ext cx="894163" cy="187098"/>
            </a:xfrm>
            <a:prstGeom prst="rect">
              <a:avLst/>
            </a:prstGeom>
          </p:spPr>
          <p:txBody>
            <a:bodyPr lIns="39590" tIns="39590" rIns="39590" bIns="39590" rtlCol="0" anchor="ctr"/>
            <a:lstStyle/>
            <a:p>
              <a:pPr algn="ctr">
                <a:lnSpc>
                  <a:spcPts val="6578"/>
                </a:lnSpc>
              </a:pPr>
              <a:endParaRPr/>
            </a:p>
          </p:txBody>
        </p:sp>
      </p:grpSp>
      <p:sp>
        <p:nvSpPr>
          <p:cNvPr id="17" name="TextBox 17"/>
          <p:cNvSpPr txBox="1"/>
          <p:nvPr/>
        </p:nvSpPr>
        <p:spPr>
          <a:xfrm>
            <a:off x="1716995" y="3498348"/>
            <a:ext cx="5307859" cy="5326430"/>
          </a:xfrm>
          <a:prstGeom prst="rect">
            <a:avLst/>
          </a:prstGeom>
        </p:spPr>
        <p:txBody>
          <a:bodyPr lIns="0" tIns="0" rIns="0" bIns="0" rtlCol="0" anchor="t">
            <a:spAutoFit/>
          </a:bodyPr>
          <a:lstStyle/>
          <a:p>
            <a:pPr algn="l">
              <a:lnSpc>
                <a:spcPts val="3042"/>
              </a:lnSpc>
            </a:pPr>
            <a:r>
              <a:rPr lang="en-US" sz="2173" spc="-47">
                <a:solidFill>
                  <a:srgbClr val="352683"/>
                </a:solidFill>
                <a:latin typeface="Barlow"/>
                <a:ea typeface="Barlow"/>
                <a:cs typeface="Barlow"/>
                <a:sym typeface="Barlow"/>
              </a:rPr>
              <a:t>Por meio da </a:t>
            </a:r>
            <a:r>
              <a:rPr lang="en-US" sz="2173" b="1" spc="-47">
                <a:solidFill>
                  <a:srgbClr val="352683"/>
                </a:solidFill>
                <a:latin typeface="Barlow Bold"/>
                <a:ea typeface="Barlow Bold"/>
                <a:cs typeface="Barlow Bold"/>
                <a:sym typeface="Barlow Bold"/>
              </a:rPr>
              <a:t>pesquisa translacional</a:t>
            </a:r>
            <a:r>
              <a:rPr lang="en-US" sz="2173" spc="-47">
                <a:solidFill>
                  <a:srgbClr val="352683"/>
                </a:solidFill>
                <a:latin typeface="Barlow"/>
                <a:ea typeface="Barlow"/>
                <a:cs typeface="Barlow"/>
                <a:sym typeface="Barlow"/>
              </a:rPr>
              <a:t>, que conecta descobertas do laboratório ao hospital em três etapas:</a:t>
            </a:r>
          </a:p>
          <a:p>
            <a:pPr algn="l">
              <a:lnSpc>
                <a:spcPts val="3042"/>
              </a:lnSpc>
            </a:pPr>
            <a:endParaRPr lang="en-US" sz="2173" spc="-47">
              <a:solidFill>
                <a:srgbClr val="352683"/>
              </a:solidFill>
              <a:latin typeface="Barlow"/>
              <a:ea typeface="Barlow"/>
              <a:cs typeface="Barlow"/>
              <a:sym typeface="Barlow"/>
            </a:endParaRPr>
          </a:p>
          <a:p>
            <a:pPr marL="469158" lvl="1" indent="-234579" algn="l">
              <a:lnSpc>
                <a:spcPts val="3042"/>
              </a:lnSpc>
              <a:buAutoNum type="arabicPeriod"/>
            </a:pPr>
            <a:r>
              <a:rPr lang="en-US" sz="2173" spc="-47">
                <a:solidFill>
                  <a:srgbClr val="352683"/>
                </a:solidFill>
                <a:latin typeface="Barlow"/>
                <a:ea typeface="Barlow"/>
                <a:cs typeface="Barlow"/>
                <a:sym typeface="Barlow"/>
              </a:rPr>
              <a:t> </a:t>
            </a:r>
            <a:r>
              <a:rPr lang="en-US" sz="2173" b="1" spc="-47">
                <a:solidFill>
                  <a:srgbClr val="FFFFFF"/>
                </a:solidFill>
                <a:latin typeface="Barlow Bold"/>
                <a:ea typeface="Barlow Bold"/>
                <a:cs typeface="Barlow Bold"/>
                <a:sym typeface="Barlow Bold"/>
              </a:rPr>
              <a:t>Pesquisa Básica</a:t>
            </a:r>
            <a:r>
              <a:rPr lang="en-US" sz="2173" b="1" spc="-47">
                <a:solidFill>
                  <a:srgbClr val="352683"/>
                </a:solidFill>
                <a:latin typeface="Barlow Bold"/>
                <a:ea typeface="Barlow Bold"/>
                <a:cs typeface="Barlow Bold"/>
                <a:sym typeface="Barlow Bold"/>
              </a:rPr>
              <a:t>  </a:t>
            </a:r>
            <a:r>
              <a:rPr lang="en-US" sz="2173" spc="-47">
                <a:solidFill>
                  <a:srgbClr val="352683"/>
                </a:solidFill>
                <a:latin typeface="Barlow"/>
                <a:ea typeface="Barlow"/>
                <a:cs typeface="Barlow"/>
                <a:sym typeface="Barlow"/>
              </a:rPr>
              <a:t>→ Identificamos novos alvos e desenvolvemos radiofármacos.</a:t>
            </a:r>
          </a:p>
          <a:p>
            <a:pPr marL="469158" lvl="1" indent="-234579" algn="l">
              <a:lnSpc>
                <a:spcPts val="3042"/>
              </a:lnSpc>
              <a:buAutoNum type="arabicPeriod"/>
            </a:pPr>
            <a:r>
              <a:rPr lang="en-US" sz="2173" spc="-47">
                <a:solidFill>
                  <a:srgbClr val="352683"/>
                </a:solidFill>
                <a:latin typeface="Barlow"/>
                <a:ea typeface="Barlow"/>
                <a:cs typeface="Barlow"/>
                <a:sym typeface="Barlow"/>
              </a:rPr>
              <a:t> </a:t>
            </a:r>
            <a:r>
              <a:rPr lang="en-US" sz="2173" b="1" spc="-47">
                <a:solidFill>
                  <a:srgbClr val="FFFFFF"/>
                </a:solidFill>
                <a:latin typeface="Barlow Bold"/>
                <a:ea typeface="Barlow Bold"/>
                <a:cs typeface="Barlow Bold"/>
                <a:sym typeface="Barlow Bold"/>
              </a:rPr>
              <a:t>Pesquisa Pré-Clínica</a:t>
            </a:r>
            <a:r>
              <a:rPr lang="en-US" sz="2173" b="1" spc="-47">
                <a:solidFill>
                  <a:srgbClr val="352683"/>
                </a:solidFill>
                <a:latin typeface="Barlow Bold"/>
                <a:ea typeface="Barlow Bold"/>
                <a:cs typeface="Barlow Bold"/>
                <a:sym typeface="Barlow Bold"/>
              </a:rPr>
              <a:t> </a:t>
            </a:r>
            <a:r>
              <a:rPr lang="en-US" sz="2173" spc="-47">
                <a:solidFill>
                  <a:srgbClr val="352683"/>
                </a:solidFill>
                <a:latin typeface="Barlow"/>
                <a:ea typeface="Barlow"/>
                <a:cs typeface="Barlow"/>
                <a:sym typeface="Barlow"/>
              </a:rPr>
              <a:t> → Avaliamos segurança e eficácia em células e animais.</a:t>
            </a:r>
          </a:p>
          <a:p>
            <a:pPr marL="469158" lvl="1" indent="-234579" algn="l">
              <a:lnSpc>
                <a:spcPts val="3042"/>
              </a:lnSpc>
              <a:buAutoNum type="arabicPeriod"/>
            </a:pPr>
            <a:r>
              <a:rPr lang="en-US" sz="2173" spc="-47">
                <a:solidFill>
                  <a:srgbClr val="352683"/>
                </a:solidFill>
                <a:latin typeface="Barlow"/>
                <a:ea typeface="Barlow"/>
                <a:cs typeface="Barlow"/>
                <a:sym typeface="Barlow"/>
              </a:rPr>
              <a:t> </a:t>
            </a:r>
            <a:r>
              <a:rPr lang="en-US" sz="2173" b="1" spc="-47">
                <a:solidFill>
                  <a:srgbClr val="FFFFFF"/>
                </a:solidFill>
                <a:latin typeface="Barlow Bold"/>
                <a:ea typeface="Barlow Bold"/>
                <a:cs typeface="Barlow Bold"/>
                <a:sym typeface="Barlow Bold"/>
              </a:rPr>
              <a:t>Pesquisa Clínica</a:t>
            </a:r>
            <a:r>
              <a:rPr lang="en-US" sz="2173" b="1" spc="-47">
                <a:solidFill>
                  <a:srgbClr val="352683"/>
                </a:solidFill>
                <a:latin typeface="Barlow Bold"/>
                <a:ea typeface="Barlow Bold"/>
                <a:cs typeface="Barlow Bold"/>
                <a:sym typeface="Barlow Bold"/>
              </a:rPr>
              <a:t>  </a:t>
            </a:r>
            <a:r>
              <a:rPr lang="en-US" sz="2173" spc="-47">
                <a:solidFill>
                  <a:srgbClr val="352683"/>
                </a:solidFill>
                <a:latin typeface="Barlow"/>
                <a:ea typeface="Barlow"/>
                <a:cs typeface="Barlow"/>
                <a:sym typeface="Barlow"/>
              </a:rPr>
              <a:t>→ Administramos em humanos, seguindo protocolos aprovados pelo Comitê de Ética em Pesquisa.</a:t>
            </a:r>
          </a:p>
          <a:p>
            <a:pPr algn="l">
              <a:lnSpc>
                <a:spcPts val="3042"/>
              </a:lnSpc>
            </a:pPr>
            <a:endParaRPr lang="en-US" sz="2173" spc="-47">
              <a:solidFill>
                <a:srgbClr val="352683"/>
              </a:solidFill>
              <a:latin typeface="Barlow"/>
              <a:ea typeface="Barlow"/>
              <a:cs typeface="Barlow"/>
              <a:sym typeface="Barlow"/>
            </a:endParaRPr>
          </a:p>
          <a:p>
            <a:pPr algn="l">
              <a:lnSpc>
                <a:spcPts val="3042"/>
              </a:lnSpc>
            </a:pPr>
            <a:r>
              <a:rPr lang="en-US" sz="2173" spc="-47">
                <a:solidFill>
                  <a:srgbClr val="352683"/>
                </a:solidFill>
                <a:latin typeface="Barlow"/>
                <a:ea typeface="Barlow"/>
                <a:cs typeface="Barlow"/>
                <a:sym typeface="Barlow"/>
              </a:rPr>
              <a:t>Nosso objetivo é ampliar o tratamento oncológico, garantindo segurança e inovação.</a:t>
            </a:r>
          </a:p>
        </p:txBody>
      </p:sp>
      <p:sp>
        <p:nvSpPr>
          <p:cNvPr id="18" name="TextBox 18"/>
          <p:cNvSpPr txBox="1"/>
          <p:nvPr/>
        </p:nvSpPr>
        <p:spPr>
          <a:xfrm>
            <a:off x="13692195" y="765365"/>
            <a:ext cx="4595805" cy="553504"/>
          </a:xfrm>
          <a:prstGeom prst="rect">
            <a:avLst/>
          </a:prstGeom>
        </p:spPr>
        <p:txBody>
          <a:bodyPr lIns="0" tIns="0" rIns="0" bIns="0" rtlCol="0" anchor="t">
            <a:spAutoFit/>
          </a:bodyPr>
          <a:lstStyle/>
          <a:p>
            <a:pPr algn="ctr">
              <a:lnSpc>
                <a:spcPts val="4217"/>
              </a:lnSpc>
            </a:pPr>
            <a:r>
              <a:rPr lang="en-US" sz="3834" b="1" spc="-84">
                <a:solidFill>
                  <a:srgbClr val="4A3A99">
                    <a:alpha val="24706"/>
                  </a:srgbClr>
                </a:solidFill>
                <a:latin typeface="Barlow Bold"/>
                <a:ea typeface="Barlow Bold"/>
                <a:cs typeface="Barlow Bold"/>
                <a:sym typeface="Barlow Bold"/>
              </a:rPr>
              <a:t>OBJETIVOS</a:t>
            </a:r>
          </a:p>
        </p:txBody>
      </p:sp>
      <p:sp>
        <p:nvSpPr>
          <p:cNvPr id="19" name="TextBox 19"/>
          <p:cNvSpPr txBox="1"/>
          <p:nvPr/>
        </p:nvSpPr>
        <p:spPr>
          <a:xfrm>
            <a:off x="1691692" y="2433586"/>
            <a:ext cx="5175499" cy="712503"/>
          </a:xfrm>
          <a:prstGeom prst="rect">
            <a:avLst/>
          </a:prstGeom>
        </p:spPr>
        <p:txBody>
          <a:bodyPr lIns="0" tIns="0" rIns="0" bIns="0" rtlCol="0" anchor="t">
            <a:spAutoFit/>
          </a:bodyPr>
          <a:lstStyle/>
          <a:p>
            <a:pPr algn="l">
              <a:lnSpc>
                <a:spcPts val="5880"/>
              </a:lnSpc>
            </a:pPr>
            <a:r>
              <a:rPr lang="en-US" sz="4200" b="1">
                <a:solidFill>
                  <a:srgbClr val="FFFFFF"/>
                </a:solidFill>
                <a:latin typeface="Barlow Ultra-Bold"/>
                <a:ea typeface="Barlow Ultra-Bold"/>
                <a:cs typeface="Barlow Ultra-Bold"/>
                <a:sym typeface="Barlow Ultra-Bold"/>
              </a:rPr>
              <a:t>Objetivos do Estudo</a:t>
            </a:r>
          </a:p>
        </p:txBody>
      </p:sp>
      <p:sp>
        <p:nvSpPr>
          <p:cNvPr id="20" name="TextBox 20"/>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a:solidFill>
                  <a:srgbClr val="4A3A99">
                    <a:alpha val="11765"/>
                  </a:srgbClr>
                </a:solidFill>
                <a:latin typeface="Barlow Heavy"/>
                <a:ea typeface="Barlow Heavy"/>
                <a:cs typeface="Barlow Heavy"/>
                <a:sym typeface="Barlow Heavy"/>
              </a:rPr>
              <a:t>03</a:t>
            </a:r>
          </a:p>
        </p:txBody>
      </p:sp>
      <p:sp>
        <p:nvSpPr>
          <p:cNvPr id="21" name="TextBox 21"/>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4A3A99"/>
                </a:solidFill>
                <a:latin typeface="Barlow"/>
                <a:ea typeface="Barlow"/>
                <a:cs typeface="Barlow"/>
                <a:sym typeface="Barlow"/>
              </a:rPr>
              <a:t>CANCERTHERA.org.br</a:t>
            </a:r>
          </a:p>
        </p:txBody>
      </p:sp>
      <p:sp>
        <p:nvSpPr>
          <p:cNvPr id="22" name="TextBox 22"/>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4A3A99"/>
                </a:solidFill>
                <a:latin typeface="Barlow"/>
                <a:ea typeface="Barlow"/>
                <a:cs typeface="Barlow"/>
                <a:sym typeface="Barlow"/>
              </a:rPr>
              <a:t>31 de outubro de 2025</a:t>
            </a:r>
          </a:p>
        </p:txBody>
      </p:sp>
      <p:sp>
        <p:nvSpPr>
          <p:cNvPr id="23" name="TextBox 23"/>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4A3A99"/>
                </a:solidFill>
                <a:latin typeface="Barlow"/>
                <a:ea typeface="Barlow"/>
                <a:cs typeface="Barlow"/>
                <a:sym typeface="Barlow"/>
              </a:rPr>
              <a:t>@cepidcancerthera   </a:t>
            </a:r>
          </a:p>
        </p:txBody>
      </p:sp>
      <p:grpSp>
        <p:nvGrpSpPr>
          <p:cNvPr id="24" name="Group 24"/>
          <p:cNvGrpSpPr/>
          <p:nvPr/>
        </p:nvGrpSpPr>
        <p:grpSpPr>
          <a:xfrm>
            <a:off x="333415" y="9925467"/>
            <a:ext cx="1378357" cy="205762"/>
            <a:chOff x="0" y="0"/>
            <a:chExt cx="1837809" cy="274349"/>
          </a:xfrm>
        </p:grpSpPr>
        <p:sp>
          <p:nvSpPr>
            <p:cNvPr id="25" name="Freeform 25"/>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a:p>
          </p:txBody>
        </p:sp>
        <p:sp>
          <p:nvSpPr>
            <p:cNvPr id="26" name="Freeform 26"/>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pt-BR"/>
            </a:p>
          </p:txBody>
        </p:sp>
        <p:sp>
          <p:nvSpPr>
            <p:cNvPr id="27" name="Freeform 27"/>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8">
                <a:extLst>
                  <a:ext uri="{96DAC541-7B7A-43D3-8B79-37D633B846F1}">
                    <asvg:svgBlip xmlns:asvg="http://schemas.microsoft.com/office/drawing/2016/SVG/main" r:embed="rId9"/>
                  </a:ext>
                </a:extLst>
              </a:blip>
              <a:stretch>
                <a:fillRect r="-16608"/>
              </a:stretch>
            </a:blipFill>
          </p:spPr>
          <p:txBody>
            <a:bodyPr/>
            <a:lstStyle/>
            <a:p>
              <a:endParaRPr lang="pt-BR"/>
            </a:p>
          </p:txBody>
        </p:sp>
        <p:sp>
          <p:nvSpPr>
            <p:cNvPr id="28" name="Freeform 28"/>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pt-BR"/>
            </a:p>
          </p:txBody>
        </p:sp>
        <p:sp>
          <p:nvSpPr>
            <p:cNvPr id="29" name="Freeform 29"/>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pt-BR"/>
            </a:p>
          </p:txBody>
        </p:sp>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10502768" y="3589382"/>
            <a:ext cx="7349653" cy="754953"/>
            <a:chOff x="0" y="0"/>
            <a:chExt cx="894163" cy="91848"/>
          </a:xfrm>
        </p:grpSpPr>
        <p:sp>
          <p:nvSpPr>
            <p:cNvPr id="3" name="Freeform 3"/>
            <p:cNvSpPr/>
            <p:nvPr/>
          </p:nvSpPr>
          <p:spPr>
            <a:xfrm>
              <a:off x="0" y="0"/>
              <a:ext cx="894163" cy="91848"/>
            </a:xfrm>
            <a:custGeom>
              <a:avLst/>
              <a:gdLst/>
              <a:ahLst/>
              <a:cxnLst/>
              <a:rect l="l" t="t" r="r" b="b"/>
              <a:pathLst>
                <a:path w="894163" h="91848">
                  <a:moveTo>
                    <a:pt x="12640" y="0"/>
                  </a:moveTo>
                  <a:lnTo>
                    <a:pt x="881523" y="0"/>
                  </a:lnTo>
                  <a:cubicBezTo>
                    <a:pt x="884875" y="0"/>
                    <a:pt x="888090" y="1332"/>
                    <a:pt x="890461" y="3702"/>
                  </a:cubicBezTo>
                  <a:cubicBezTo>
                    <a:pt x="892832" y="6073"/>
                    <a:pt x="894163" y="9288"/>
                    <a:pt x="894163" y="12640"/>
                  </a:cubicBezTo>
                  <a:lnTo>
                    <a:pt x="894163" y="79208"/>
                  </a:lnTo>
                  <a:cubicBezTo>
                    <a:pt x="894163" y="86189"/>
                    <a:pt x="888504" y="91848"/>
                    <a:pt x="881523" y="91848"/>
                  </a:cubicBezTo>
                  <a:lnTo>
                    <a:pt x="12640" y="91848"/>
                  </a:lnTo>
                  <a:cubicBezTo>
                    <a:pt x="9288" y="91848"/>
                    <a:pt x="6073" y="90516"/>
                    <a:pt x="3702" y="88146"/>
                  </a:cubicBezTo>
                  <a:cubicBezTo>
                    <a:pt x="1332" y="85775"/>
                    <a:pt x="0" y="82560"/>
                    <a:pt x="0" y="79208"/>
                  </a:cubicBezTo>
                  <a:lnTo>
                    <a:pt x="0" y="12640"/>
                  </a:lnTo>
                  <a:cubicBezTo>
                    <a:pt x="0" y="5659"/>
                    <a:pt x="5659" y="0"/>
                    <a:pt x="12640" y="0"/>
                  </a:cubicBezTo>
                  <a:close/>
                </a:path>
              </a:pathLst>
            </a:custGeom>
            <a:solidFill>
              <a:srgbClr val="4A3A99"/>
            </a:solidFill>
          </p:spPr>
          <p:txBody>
            <a:bodyPr/>
            <a:lstStyle/>
            <a:p>
              <a:endParaRPr lang="pt-BR"/>
            </a:p>
          </p:txBody>
        </p:sp>
        <p:sp>
          <p:nvSpPr>
            <p:cNvPr id="4" name="TextBox 4"/>
            <p:cNvSpPr txBox="1"/>
            <p:nvPr/>
          </p:nvSpPr>
          <p:spPr>
            <a:xfrm>
              <a:off x="0" y="-95250"/>
              <a:ext cx="894163" cy="187098"/>
            </a:xfrm>
            <a:prstGeom prst="rect">
              <a:avLst/>
            </a:prstGeom>
          </p:spPr>
          <p:txBody>
            <a:bodyPr lIns="39590" tIns="39590" rIns="39590" bIns="39590" rtlCol="0" anchor="ctr"/>
            <a:lstStyle/>
            <a:p>
              <a:pPr algn="ctr">
                <a:lnSpc>
                  <a:spcPts val="6578"/>
                </a:lnSpc>
              </a:pPr>
              <a:endParaRPr/>
            </a:p>
          </p:txBody>
        </p:sp>
      </p:grpSp>
      <p:sp>
        <p:nvSpPr>
          <p:cNvPr id="5" name="TextBox 5"/>
          <p:cNvSpPr txBox="1"/>
          <p:nvPr/>
        </p:nvSpPr>
        <p:spPr>
          <a:xfrm>
            <a:off x="12295923" y="3539167"/>
            <a:ext cx="5175499" cy="712503"/>
          </a:xfrm>
          <a:prstGeom prst="rect">
            <a:avLst/>
          </a:prstGeom>
        </p:spPr>
        <p:txBody>
          <a:bodyPr lIns="0" tIns="0" rIns="0" bIns="0" rtlCol="0" anchor="t">
            <a:spAutoFit/>
          </a:bodyPr>
          <a:lstStyle/>
          <a:p>
            <a:pPr algn="l">
              <a:lnSpc>
                <a:spcPts val="5880"/>
              </a:lnSpc>
            </a:pPr>
            <a:r>
              <a:rPr lang="en-US" sz="4200" b="1">
                <a:solidFill>
                  <a:srgbClr val="FFFFFF"/>
                </a:solidFill>
                <a:latin typeface="Barlow Ultra-Bold"/>
                <a:ea typeface="Barlow Ultra-Bold"/>
                <a:cs typeface="Barlow Ultra-Bold"/>
                <a:sym typeface="Barlow Ultra-Bold"/>
              </a:rPr>
              <a:t>Resultados do Estudo</a:t>
            </a:r>
          </a:p>
        </p:txBody>
      </p:sp>
      <p:sp>
        <p:nvSpPr>
          <p:cNvPr id="6" name="TextBox 6"/>
          <p:cNvSpPr txBox="1"/>
          <p:nvPr/>
        </p:nvSpPr>
        <p:spPr>
          <a:xfrm>
            <a:off x="12331852" y="4627390"/>
            <a:ext cx="5269298" cy="1178511"/>
          </a:xfrm>
          <a:prstGeom prst="rect">
            <a:avLst/>
          </a:prstGeom>
        </p:spPr>
        <p:txBody>
          <a:bodyPr lIns="0" tIns="0" rIns="0" bIns="0" rtlCol="0" anchor="t">
            <a:spAutoFit/>
          </a:bodyPr>
          <a:lstStyle/>
          <a:p>
            <a:pPr algn="l">
              <a:lnSpc>
                <a:spcPts val="3080"/>
              </a:lnSpc>
            </a:pPr>
            <a:r>
              <a:rPr lang="en-US" sz="2800" b="1">
                <a:solidFill>
                  <a:srgbClr val="4A3A99"/>
                </a:solidFill>
                <a:latin typeface="Barlow Semi-Bold"/>
                <a:ea typeface="Barlow Semi-Bold"/>
                <a:cs typeface="Barlow Semi-Bold"/>
                <a:sym typeface="Barlow Semi-Bold"/>
              </a:rPr>
              <a:t>Eficácia terapêutica significativa (comparação positiva com métodos tradicionais</a:t>
            </a:r>
            <a:r>
              <a:rPr lang="en-US" sz="2800">
                <a:solidFill>
                  <a:srgbClr val="4A3A99"/>
                </a:solidFill>
                <a:latin typeface="Barlow"/>
                <a:ea typeface="Barlow"/>
                <a:cs typeface="Barlow"/>
                <a:sym typeface="Barlow"/>
              </a:rPr>
              <a:t>)</a:t>
            </a:r>
          </a:p>
        </p:txBody>
      </p:sp>
      <p:sp>
        <p:nvSpPr>
          <p:cNvPr id="7" name="Freeform 7"/>
          <p:cNvSpPr/>
          <p:nvPr/>
        </p:nvSpPr>
        <p:spPr>
          <a:xfrm>
            <a:off x="1588033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2"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8" name="AutoShape 8"/>
          <p:cNvSpPr/>
          <p:nvPr/>
        </p:nvSpPr>
        <p:spPr>
          <a:xfrm>
            <a:off x="-281758" y="9794869"/>
            <a:ext cx="18569758" cy="0"/>
          </a:xfrm>
          <a:prstGeom prst="line">
            <a:avLst/>
          </a:prstGeom>
          <a:ln w="9525" cap="flat">
            <a:solidFill>
              <a:srgbClr val="C5D1DD"/>
            </a:solidFill>
            <a:prstDash val="solid"/>
            <a:headEnd type="none" w="sm" len="sm"/>
            <a:tailEnd type="none" w="sm" len="sm"/>
          </a:ln>
        </p:spPr>
        <p:txBody>
          <a:bodyPr/>
          <a:lstStyle/>
          <a:p>
            <a:endParaRPr lang="pt-BR"/>
          </a:p>
        </p:txBody>
      </p:sp>
      <p:grpSp>
        <p:nvGrpSpPr>
          <p:cNvPr id="9" name="Group 9"/>
          <p:cNvGrpSpPr/>
          <p:nvPr/>
        </p:nvGrpSpPr>
        <p:grpSpPr>
          <a:xfrm>
            <a:off x="5619327" y="-162635"/>
            <a:ext cx="6238445" cy="10693588"/>
            <a:chOff x="0" y="0"/>
            <a:chExt cx="966498" cy="1656717"/>
          </a:xfrm>
        </p:grpSpPr>
        <p:sp>
          <p:nvSpPr>
            <p:cNvPr id="10" name="Freeform 10"/>
            <p:cNvSpPr/>
            <p:nvPr/>
          </p:nvSpPr>
          <p:spPr>
            <a:xfrm>
              <a:off x="0" y="0"/>
              <a:ext cx="966498" cy="1656717"/>
            </a:xfrm>
            <a:custGeom>
              <a:avLst/>
              <a:gdLst/>
              <a:ahLst/>
              <a:cxnLst/>
              <a:rect l="l" t="t" r="r" b="b"/>
              <a:pathLst>
                <a:path w="966498" h="1656717">
                  <a:moveTo>
                    <a:pt x="0" y="0"/>
                  </a:moveTo>
                  <a:lnTo>
                    <a:pt x="966498" y="0"/>
                  </a:lnTo>
                  <a:lnTo>
                    <a:pt x="966498" y="1656717"/>
                  </a:lnTo>
                  <a:lnTo>
                    <a:pt x="0" y="1656717"/>
                  </a:lnTo>
                  <a:close/>
                </a:path>
              </a:pathLst>
            </a:custGeom>
            <a:blipFill>
              <a:blip r:embed="rId3" cstate="print">
                <a:extLst>
                  <a:ext uri="{28A0092B-C50C-407E-A947-70E740481C1C}">
                    <a14:useLocalDpi xmlns:a14="http://schemas.microsoft.com/office/drawing/2010/main" val="0"/>
                  </a:ext>
                </a:extLst>
              </a:blip>
              <a:stretch>
                <a:fillRect/>
              </a:stretch>
            </a:blipFill>
            <a:ln w="66675" cap="sq">
              <a:gradFill>
                <a:gsLst>
                  <a:gs pos="0">
                    <a:srgbClr val="A0129F">
                      <a:alpha val="100000"/>
                    </a:srgbClr>
                  </a:gs>
                  <a:gs pos="33333">
                    <a:srgbClr val="7548AD">
                      <a:alpha val="100000"/>
                    </a:srgbClr>
                  </a:gs>
                  <a:gs pos="66667">
                    <a:srgbClr val="1E86C2">
                      <a:alpha val="100000"/>
                    </a:srgbClr>
                  </a:gs>
                  <a:gs pos="100000">
                    <a:srgbClr val="50BCE0">
                      <a:alpha val="100000"/>
                    </a:srgbClr>
                  </a:gs>
                </a:gsLst>
                <a:lin ang="2700000"/>
              </a:gradFill>
              <a:prstDash val="solid"/>
              <a:miter/>
            </a:ln>
          </p:spPr>
          <p:txBody>
            <a:bodyPr/>
            <a:lstStyle/>
            <a:p>
              <a:endParaRPr lang="pt-BR"/>
            </a:p>
          </p:txBody>
        </p:sp>
      </p:grpSp>
      <p:grpSp>
        <p:nvGrpSpPr>
          <p:cNvPr id="11" name="Group 11"/>
          <p:cNvGrpSpPr/>
          <p:nvPr/>
        </p:nvGrpSpPr>
        <p:grpSpPr>
          <a:xfrm>
            <a:off x="1597523" y="4938808"/>
            <a:ext cx="3135365" cy="1070592"/>
            <a:chOff x="0" y="0"/>
            <a:chExt cx="2162870" cy="738526"/>
          </a:xfrm>
        </p:grpSpPr>
        <p:sp>
          <p:nvSpPr>
            <p:cNvPr id="12" name="Freeform 12"/>
            <p:cNvSpPr/>
            <p:nvPr/>
          </p:nvSpPr>
          <p:spPr>
            <a:xfrm>
              <a:off x="0" y="0"/>
              <a:ext cx="2162870" cy="738526"/>
            </a:xfrm>
            <a:custGeom>
              <a:avLst/>
              <a:gdLst/>
              <a:ahLst/>
              <a:cxnLst/>
              <a:rect l="l" t="t" r="r" b="b"/>
              <a:pathLst>
                <a:path w="2162870" h="738526">
                  <a:moveTo>
                    <a:pt x="37038" y="0"/>
                  </a:moveTo>
                  <a:lnTo>
                    <a:pt x="2125831" y="0"/>
                  </a:lnTo>
                  <a:cubicBezTo>
                    <a:pt x="2146287" y="0"/>
                    <a:pt x="2162870" y="16583"/>
                    <a:pt x="2162870" y="37038"/>
                  </a:cubicBezTo>
                  <a:lnTo>
                    <a:pt x="2162870" y="701488"/>
                  </a:lnTo>
                  <a:cubicBezTo>
                    <a:pt x="2162870" y="721944"/>
                    <a:pt x="2146287" y="738526"/>
                    <a:pt x="2125831" y="738526"/>
                  </a:cubicBezTo>
                  <a:lnTo>
                    <a:pt x="37038" y="738526"/>
                  </a:lnTo>
                  <a:cubicBezTo>
                    <a:pt x="16583" y="738526"/>
                    <a:pt x="0" y="721944"/>
                    <a:pt x="0" y="701488"/>
                  </a:cubicBezTo>
                  <a:lnTo>
                    <a:pt x="0" y="37038"/>
                  </a:lnTo>
                  <a:cubicBezTo>
                    <a:pt x="0" y="16583"/>
                    <a:pt x="16583" y="0"/>
                    <a:pt x="37038" y="0"/>
                  </a:cubicBezTo>
                  <a:close/>
                </a:path>
              </a:pathLst>
            </a:custGeom>
            <a:gradFill rotWithShape="1">
              <a:gsLst>
                <a:gs pos="0">
                  <a:srgbClr val="8C52FF">
                    <a:alpha val="15000"/>
                  </a:srgbClr>
                </a:gs>
                <a:gs pos="100000">
                  <a:srgbClr val="5CE1E6">
                    <a:alpha val="15000"/>
                  </a:srgbClr>
                </a:gs>
              </a:gsLst>
              <a:lin ang="0"/>
            </a:gradFill>
            <a:ln cap="sq">
              <a:noFill/>
              <a:prstDash val="solid"/>
              <a:miter/>
            </a:ln>
          </p:spPr>
          <p:txBody>
            <a:bodyPr/>
            <a:lstStyle/>
            <a:p>
              <a:endParaRPr lang="pt-BR"/>
            </a:p>
          </p:txBody>
        </p:sp>
        <p:sp>
          <p:nvSpPr>
            <p:cNvPr id="13" name="TextBox 13"/>
            <p:cNvSpPr txBox="1"/>
            <p:nvPr/>
          </p:nvSpPr>
          <p:spPr>
            <a:xfrm>
              <a:off x="0" y="133350"/>
              <a:ext cx="2162870" cy="605176"/>
            </a:xfrm>
            <a:prstGeom prst="rect">
              <a:avLst/>
            </a:prstGeom>
          </p:spPr>
          <p:txBody>
            <a:bodyPr lIns="50800" tIns="50800" rIns="50800" bIns="50800" rtlCol="0" anchor="ctr"/>
            <a:lstStyle/>
            <a:p>
              <a:pPr marL="0" lvl="0" indent="0" algn="just">
                <a:lnSpc>
                  <a:spcPts val="1264"/>
                </a:lnSpc>
                <a:spcBef>
                  <a:spcPct val="0"/>
                </a:spcBef>
              </a:pPr>
              <a:endParaRPr/>
            </a:p>
          </p:txBody>
        </p:sp>
      </p:grpSp>
      <p:grpSp>
        <p:nvGrpSpPr>
          <p:cNvPr id="14" name="Group 14"/>
          <p:cNvGrpSpPr/>
          <p:nvPr/>
        </p:nvGrpSpPr>
        <p:grpSpPr>
          <a:xfrm>
            <a:off x="1597523" y="6398448"/>
            <a:ext cx="2807782" cy="1098148"/>
            <a:chOff x="0" y="0"/>
            <a:chExt cx="1936893" cy="757536"/>
          </a:xfrm>
        </p:grpSpPr>
        <p:sp>
          <p:nvSpPr>
            <p:cNvPr id="15" name="Freeform 15"/>
            <p:cNvSpPr/>
            <p:nvPr/>
          </p:nvSpPr>
          <p:spPr>
            <a:xfrm>
              <a:off x="0" y="0"/>
              <a:ext cx="1936893" cy="757536"/>
            </a:xfrm>
            <a:custGeom>
              <a:avLst/>
              <a:gdLst/>
              <a:ahLst/>
              <a:cxnLst/>
              <a:rect l="l" t="t" r="r" b="b"/>
              <a:pathLst>
                <a:path w="1936893" h="757536">
                  <a:moveTo>
                    <a:pt x="41360" y="0"/>
                  </a:moveTo>
                  <a:lnTo>
                    <a:pt x="1895533" y="0"/>
                  </a:lnTo>
                  <a:cubicBezTo>
                    <a:pt x="1906502" y="0"/>
                    <a:pt x="1917022" y="4358"/>
                    <a:pt x="1924779" y="12114"/>
                  </a:cubicBezTo>
                  <a:cubicBezTo>
                    <a:pt x="1932535" y="19870"/>
                    <a:pt x="1936893" y="30390"/>
                    <a:pt x="1936893" y="41360"/>
                  </a:cubicBezTo>
                  <a:lnTo>
                    <a:pt x="1936893" y="716176"/>
                  </a:lnTo>
                  <a:cubicBezTo>
                    <a:pt x="1936893" y="727145"/>
                    <a:pt x="1932535" y="737665"/>
                    <a:pt x="1924779" y="745422"/>
                  </a:cubicBezTo>
                  <a:cubicBezTo>
                    <a:pt x="1917022" y="753178"/>
                    <a:pt x="1906502" y="757536"/>
                    <a:pt x="1895533" y="757536"/>
                  </a:cubicBezTo>
                  <a:lnTo>
                    <a:pt x="41360" y="757536"/>
                  </a:lnTo>
                  <a:cubicBezTo>
                    <a:pt x="30390" y="757536"/>
                    <a:pt x="19870" y="753178"/>
                    <a:pt x="12114" y="745422"/>
                  </a:cubicBezTo>
                  <a:cubicBezTo>
                    <a:pt x="4358" y="737665"/>
                    <a:pt x="0" y="727145"/>
                    <a:pt x="0" y="716176"/>
                  </a:cubicBezTo>
                  <a:lnTo>
                    <a:pt x="0" y="41360"/>
                  </a:lnTo>
                  <a:cubicBezTo>
                    <a:pt x="0" y="30390"/>
                    <a:pt x="4358" y="19870"/>
                    <a:pt x="12114" y="12114"/>
                  </a:cubicBezTo>
                  <a:cubicBezTo>
                    <a:pt x="19870" y="4358"/>
                    <a:pt x="30390" y="0"/>
                    <a:pt x="41360" y="0"/>
                  </a:cubicBezTo>
                  <a:close/>
                </a:path>
              </a:pathLst>
            </a:custGeom>
            <a:gradFill rotWithShape="1">
              <a:gsLst>
                <a:gs pos="0">
                  <a:srgbClr val="8C52FF">
                    <a:alpha val="15000"/>
                  </a:srgbClr>
                </a:gs>
                <a:gs pos="100000">
                  <a:srgbClr val="5CE1E6">
                    <a:alpha val="15000"/>
                  </a:srgbClr>
                </a:gs>
              </a:gsLst>
              <a:lin ang="0"/>
            </a:gradFill>
          </p:spPr>
          <p:txBody>
            <a:bodyPr/>
            <a:lstStyle/>
            <a:p>
              <a:endParaRPr lang="pt-BR"/>
            </a:p>
          </p:txBody>
        </p:sp>
        <p:sp>
          <p:nvSpPr>
            <p:cNvPr id="16" name="TextBox 16"/>
            <p:cNvSpPr txBox="1"/>
            <p:nvPr/>
          </p:nvSpPr>
          <p:spPr>
            <a:xfrm>
              <a:off x="0" y="133350"/>
              <a:ext cx="1936893" cy="624186"/>
            </a:xfrm>
            <a:prstGeom prst="rect">
              <a:avLst/>
            </a:prstGeom>
          </p:spPr>
          <p:txBody>
            <a:bodyPr lIns="50800" tIns="50800" rIns="50800" bIns="50800" rtlCol="0" anchor="ctr"/>
            <a:lstStyle/>
            <a:p>
              <a:pPr algn="just">
                <a:lnSpc>
                  <a:spcPts val="1264"/>
                </a:lnSpc>
              </a:pPr>
              <a:endParaRPr/>
            </a:p>
          </p:txBody>
        </p:sp>
      </p:grpSp>
      <p:sp>
        <p:nvSpPr>
          <p:cNvPr id="17" name="Freeform 17"/>
          <p:cNvSpPr/>
          <p:nvPr/>
        </p:nvSpPr>
        <p:spPr>
          <a:xfrm rot="3890603">
            <a:off x="834515" y="3665016"/>
            <a:ext cx="643671" cy="400685"/>
          </a:xfrm>
          <a:custGeom>
            <a:avLst/>
            <a:gdLst/>
            <a:ahLst/>
            <a:cxnLst/>
            <a:rect l="l" t="t" r="r" b="b"/>
            <a:pathLst>
              <a:path w="643671" h="400685">
                <a:moveTo>
                  <a:pt x="0" y="0"/>
                </a:moveTo>
                <a:lnTo>
                  <a:pt x="643671" y="0"/>
                </a:lnTo>
                <a:lnTo>
                  <a:pt x="643671" y="400685"/>
                </a:lnTo>
                <a:lnTo>
                  <a:pt x="0" y="400685"/>
                </a:lnTo>
                <a:lnTo>
                  <a:pt x="0" y="0"/>
                </a:lnTo>
                <a:close/>
              </a:path>
            </a:pathLst>
          </a:custGeom>
          <a:blipFill>
            <a:blip r:embed="rId4"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18" name="Freeform 18"/>
          <p:cNvSpPr/>
          <p:nvPr/>
        </p:nvSpPr>
        <p:spPr>
          <a:xfrm rot="3890603">
            <a:off x="834515" y="4989944"/>
            <a:ext cx="643671" cy="400685"/>
          </a:xfrm>
          <a:custGeom>
            <a:avLst/>
            <a:gdLst/>
            <a:ahLst/>
            <a:cxnLst/>
            <a:rect l="l" t="t" r="r" b="b"/>
            <a:pathLst>
              <a:path w="643671" h="400685">
                <a:moveTo>
                  <a:pt x="0" y="0"/>
                </a:moveTo>
                <a:lnTo>
                  <a:pt x="643671" y="0"/>
                </a:lnTo>
                <a:lnTo>
                  <a:pt x="643671" y="400685"/>
                </a:lnTo>
                <a:lnTo>
                  <a:pt x="0" y="400685"/>
                </a:lnTo>
                <a:lnTo>
                  <a:pt x="0" y="0"/>
                </a:lnTo>
                <a:close/>
              </a:path>
            </a:pathLst>
          </a:custGeom>
          <a:blipFill>
            <a:blip r:embed="rId4"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19" name="Freeform 19"/>
          <p:cNvSpPr/>
          <p:nvPr/>
        </p:nvSpPr>
        <p:spPr>
          <a:xfrm rot="3890603">
            <a:off x="834515" y="6166480"/>
            <a:ext cx="643671" cy="400685"/>
          </a:xfrm>
          <a:custGeom>
            <a:avLst/>
            <a:gdLst/>
            <a:ahLst/>
            <a:cxnLst/>
            <a:rect l="l" t="t" r="r" b="b"/>
            <a:pathLst>
              <a:path w="643671" h="400685">
                <a:moveTo>
                  <a:pt x="0" y="0"/>
                </a:moveTo>
                <a:lnTo>
                  <a:pt x="643671" y="0"/>
                </a:lnTo>
                <a:lnTo>
                  <a:pt x="643671" y="400685"/>
                </a:lnTo>
                <a:lnTo>
                  <a:pt x="0" y="400685"/>
                </a:lnTo>
                <a:lnTo>
                  <a:pt x="0" y="0"/>
                </a:lnTo>
                <a:close/>
              </a:path>
            </a:pathLst>
          </a:custGeom>
          <a:blipFill>
            <a:blip r:embed="rId4"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20" name="TextBox 20"/>
          <p:cNvSpPr txBox="1"/>
          <p:nvPr/>
        </p:nvSpPr>
        <p:spPr>
          <a:xfrm>
            <a:off x="838200" y="2425921"/>
            <a:ext cx="4363929" cy="462889"/>
          </a:xfrm>
          <a:prstGeom prst="rect">
            <a:avLst/>
          </a:prstGeom>
        </p:spPr>
        <p:txBody>
          <a:bodyPr lIns="0" tIns="0" rIns="0" bIns="0" rtlCol="0" anchor="t">
            <a:spAutoFit/>
          </a:bodyPr>
          <a:lstStyle/>
          <a:p>
            <a:pPr marL="0" lvl="0" indent="0" algn="l">
              <a:lnSpc>
                <a:spcPts val="3436"/>
              </a:lnSpc>
              <a:spcBef>
                <a:spcPct val="0"/>
              </a:spcBef>
            </a:pPr>
            <a:r>
              <a:rPr lang="en-US" sz="3436" b="1" spc="-75">
                <a:solidFill>
                  <a:srgbClr val="4A3A99"/>
                </a:solidFill>
                <a:latin typeface="Barlow Bold"/>
                <a:ea typeface="Barlow Bold"/>
                <a:cs typeface="Barlow Bold"/>
                <a:sym typeface="Barlow Bold"/>
              </a:rPr>
              <a:t>Resultados obtidos</a:t>
            </a:r>
          </a:p>
        </p:txBody>
      </p:sp>
      <p:grpSp>
        <p:nvGrpSpPr>
          <p:cNvPr id="21" name="Group 21"/>
          <p:cNvGrpSpPr/>
          <p:nvPr/>
        </p:nvGrpSpPr>
        <p:grpSpPr>
          <a:xfrm>
            <a:off x="1597523" y="3770109"/>
            <a:ext cx="3446243" cy="815550"/>
            <a:chOff x="0" y="0"/>
            <a:chExt cx="2377322" cy="562591"/>
          </a:xfrm>
        </p:grpSpPr>
        <p:sp>
          <p:nvSpPr>
            <p:cNvPr id="22" name="Freeform 22"/>
            <p:cNvSpPr/>
            <p:nvPr/>
          </p:nvSpPr>
          <p:spPr>
            <a:xfrm>
              <a:off x="0" y="0"/>
              <a:ext cx="2377323" cy="562591"/>
            </a:xfrm>
            <a:custGeom>
              <a:avLst/>
              <a:gdLst/>
              <a:ahLst/>
              <a:cxnLst/>
              <a:rect l="l" t="t" r="r" b="b"/>
              <a:pathLst>
                <a:path w="2377323" h="562591">
                  <a:moveTo>
                    <a:pt x="33697" y="0"/>
                  </a:moveTo>
                  <a:lnTo>
                    <a:pt x="2343625" y="0"/>
                  </a:lnTo>
                  <a:cubicBezTo>
                    <a:pt x="2362236" y="0"/>
                    <a:pt x="2377323" y="15087"/>
                    <a:pt x="2377323" y="33697"/>
                  </a:cubicBezTo>
                  <a:lnTo>
                    <a:pt x="2377323" y="528894"/>
                  </a:lnTo>
                  <a:cubicBezTo>
                    <a:pt x="2377323" y="537831"/>
                    <a:pt x="2373772" y="546402"/>
                    <a:pt x="2367453" y="552721"/>
                  </a:cubicBezTo>
                  <a:cubicBezTo>
                    <a:pt x="2361133" y="559041"/>
                    <a:pt x="2352562" y="562591"/>
                    <a:pt x="2343625" y="562591"/>
                  </a:cubicBezTo>
                  <a:lnTo>
                    <a:pt x="33697" y="562591"/>
                  </a:lnTo>
                  <a:cubicBezTo>
                    <a:pt x="15087" y="562591"/>
                    <a:pt x="0" y="547504"/>
                    <a:pt x="0" y="528894"/>
                  </a:cubicBezTo>
                  <a:lnTo>
                    <a:pt x="0" y="33697"/>
                  </a:lnTo>
                  <a:cubicBezTo>
                    <a:pt x="0" y="15087"/>
                    <a:pt x="15087" y="0"/>
                    <a:pt x="33697" y="0"/>
                  </a:cubicBezTo>
                  <a:close/>
                </a:path>
              </a:pathLst>
            </a:custGeom>
            <a:gradFill rotWithShape="1">
              <a:gsLst>
                <a:gs pos="0">
                  <a:srgbClr val="8C52FF">
                    <a:alpha val="15000"/>
                  </a:srgbClr>
                </a:gs>
                <a:gs pos="100000">
                  <a:srgbClr val="5CE1E6">
                    <a:alpha val="15000"/>
                  </a:srgbClr>
                </a:gs>
              </a:gsLst>
              <a:lin ang="0"/>
            </a:gradFill>
            <a:ln cap="sq">
              <a:noFill/>
              <a:prstDash val="solid"/>
              <a:miter/>
            </a:ln>
          </p:spPr>
          <p:txBody>
            <a:bodyPr/>
            <a:lstStyle/>
            <a:p>
              <a:endParaRPr lang="pt-BR"/>
            </a:p>
          </p:txBody>
        </p:sp>
        <p:sp>
          <p:nvSpPr>
            <p:cNvPr id="23" name="TextBox 23"/>
            <p:cNvSpPr txBox="1"/>
            <p:nvPr/>
          </p:nvSpPr>
          <p:spPr>
            <a:xfrm>
              <a:off x="0" y="133350"/>
              <a:ext cx="2377322" cy="429241"/>
            </a:xfrm>
            <a:prstGeom prst="rect">
              <a:avLst/>
            </a:prstGeom>
          </p:spPr>
          <p:txBody>
            <a:bodyPr lIns="50800" tIns="50800" rIns="50800" bIns="50800" rtlCol="0" anchor="ctr"/>
            <a:lstStyle/>
            <a:p>
              <a:pPr marL="0" lvl="0" indent="0" algn="just">
                <a:lnSpc>
                  <a:spcPts val="1264"/>
                </a:lnSpc>
                <a:spcBef>
                  <a:spcPct val="0"/>
                </a:spcBef>
              </a:pPr>
              <a:endParaRPr/>
            </a:p>
          </p:txBody>
        </p:sp>
      </p:grpSp>
      <p:sp>
        <p:nvSpPr>
          <p:cNvPr id="24" name="TextBox 24"/>
          <p:cNvSpPr txBox="1"/>
          <p:nvPr/>
        </p:nvSpPr>
        <p:spPr>
          <a:xfrm>
            <a:off x="1746360" y="3866115"/>
            <a:ext cx="2986528" cy="585437"/>
          </a:xfrm>
          <a:prstGeom prst="rect">
            <a:avLst/>
          </a:prstGeom>
        </p:spPr>
        <p:txBody>
          <a:bodyPr lIns="0" tIns="0" rIns="0" bIns="0" rtlCol="0" anchor="t">
            <a:spAutoFit/>
          </a:bodyPr>
          <a:lstStyle/>
          <a:p>
            <a:pPr algn="l">
              <a:lnSpc>
                <a:spcPts val="2379"/>
              </a:lnSpc>
            </a:pPr>
            <a:r>
              <a:rPr lang="en-US" sz="1699" spc="-37">
                <a:solidFill>
                  <a:srgbClr val="4A3A99"/>
                </a:solidFill>
                <a:latin typeface="Barlow"/>
                <a:ea typeface="Barlow"/>
                <a:cs typeface="Barlow"/>
                <a:sym typeface="Barlow"/>
              </a:rPr>
              <a:t>Combinar detecção precoce com ação terapêutica direcionada</a:t>
            </a:r>
          </a:p>
        </p:txBody>
      </p:sp>
      <p:sp>
        <p:nvSpPr>
          <p:cNvPr id="25" name="TextBox 25"/>
          <p:cNvSpPr txBox="1"/>
          <p:nvPr/>
        </p:nvSpPr>
        <p:spPr>
          <a:xfrm>
            <a:off x="1746360" y="5014706"/>
            <a:ext cx="2863317" cy="880696"/>
          </a:xfrm>
          <a:prstGeom prst="rect">
            <a:avLst/>
          </a:prstGeom>
        </p:spPr>
        <p:txBody>
          <a:bodyPr lIns="0" tIns="0" rIns="0" bIns="0" rtlCol="0" anchor="t">
            <a:spAutoFit/>
          </a:bodyPr>
          <a:lstStyle/>
          <a:p>
            <a:pPr algn="l">
              <a:lnSpc>
                <a:spcPts val="2379"/>
              </a:lnSpc>
            </a:pPr>
            <a:r>
              <a:rPr lang="en-US" sz="1699" spc="-37">
                <a:solidFill>
                  <a:srgbClr val="4A3A99"/>
                </a:solidFill>
                <a:latin typeface="Barlow"/>
                <a:ea typeface="Barlow"/>
                <a:cs typeface="Barlow"/>
                <a:sym typeface="Barlow"/>
              </a:rPr>
              <a:t>Reduzir efeitos colaterais em comparação a métodos convencionais</a:t>
            </a:r>
          </a:p>
        </p:txBody>
      </p:sp>
      <p:sp>
        <p:nvSpPr>
          <p:cNvPr id="26" name="TextBox 26"/>
          <p:cNvSpPr txBox="1"/>
          <p:nvPr/>
        </p:nvSpPr>
        <p:spPr>
          <a:xfrm>
            <a:off x="1746360" y="6460087"/>
            <a:ext cx="2969559" cy="880696"/>
          </a:xfrm>
          <a:prstGeom prst="rect">
            <a:avLst/>
          </a:prstGeom>
        </p:spPr>
        <p:txBody>
          <a:bodyPr lIns="0" tIns="0" rIns="0" bIns="0" rtlCol="0" anchor="t">
            <a:spAutoFit/>
          </a:bodyPr>
          <a:lstStyle/>
          <a:p>
            <a:pPr algn="l">
              <a:lnSpc>
                <a:spcPts val="2379"/>
              </a:lnSpc>
            </a:pPr>
            <a:r>
              <a:rPr lang="en-US" sz="1699" spc="-37">
                <a:solidFill>
                  <a:srgbClr val="4A3A99"/>
                </a:solidFill>
                <a:latin typeface="Barlow"/>
                <a:ea typeface="Barlow"/>
                <a:cs typeface="Barlow"/>
                <a:sym typeface="Barlow"/>
              </a:rPr>
              <a:t>Integração de imagem diagnóstica e liberação controlada de fármacos</a:t>
            </a:r>
          </a:p>
        </p:txBody>
      </p:sp>
      <p:sp>
        <p:nvSpPr>
          <p:cNvPr id="27" name="TextBox 27"/>
          <p:cNvSpPr txBox="1"/>
          <p:nvPr/>
        </p:nvSpPr>
        <p:spPr>
          <a:xfrm>
            <a:off x="0" y="765365"/>
            <a:ext cx="4595805" cy="553504"/>
          </a:xfrm>
          <a:prstGeom prst="rect">
            <a:avLst/>
          </a:prstGeom>
        </p:spPr>
        <p:txBody>
          <a:bodyPr lIns="0" tIns="0" rIns="0" bIns="0" rtlCol="0" anchor="t">
            <a:spAutoFit/>
          </a:bodyPr>
          <a:lstStyle/>
          <a:p>
            <a:pPr algn="ctr">
              <a:lnSpc>
                <a:spcPts val="4217"/>
              </a:lnSpc>
            </a:pPr>
            <a:r>
              <a:rPr lang="en-US" sz="3834" b="1" spc="-84">
                <a:solidFill>
                  <a:srgbClr val="4A3A99">
                    <a:alpha val="24706"/>
                  </a:srgbClr>
                </a:solidFill>
                <a:latin typeface="Barlow Bold"/>
                <a:ea typeface="Barlow Bold"/>
                <a:cs typeface="Barlow Bold"/>
                <a:sym typeface="Barlow Bold"/>
              </a:rPr>
              <a:t>RESULTADOS</a:t>
            </a:r>
          </a:p>
        </p:txBody>
      </p:sp>
      <p:sp>
        <p:nvSpPr>
          <p:cNvPr id="28" name="TextBox 28"/>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a:solidFill>
                  <a:srgbClr val="4A3A99">
                    <a:alpha val="11765"/>
                  </a:srgbClr>
                </a:solidFill>
                <a:latin typeface="Barlow Heavy"/>
                <a:ea typeface="Barlow Heavy"/>
                <a:cs typeface="Barlow Heavy"/>
                <a:sym typeface="Barlow Heavy"/>
              </a:rPr>
              <a:t>04</a:t>
            </a:r>
          </a:p>
        </p:txBody>
      </p:sp>
      <p:sp>
        <p:nvSpPr>
          <p:cNvPr id="29" name="TextBox 29"/>
          <p:cNvSpPr txBox="1"/>
          <p:nvPr/>
        </p:nvSpPr>
        <p:spPr>
          <a:xfrm>
            <a:off x="12331852" y="5985860"/>
            <a:ext cx="4214740" cy="2473093"/>
          </a:xfrm>
          <a:prstGeom prst="rect">
            <a:avLst/>
          </a:prstGeom>
        </p:spPr>
        <p:txBody>
          <a:bodyPr lIns="0" tIns="0" rIns="0" bIns="0" rtlCol="0" anchor="t">
            <a:spAutoFit/>
          </a:bodyPr>
          <a:lstStyle/>
          <a:p>
            <a:pPr algn="l">
              <a:lnSpc>
                <a:spcPts val="2800"/>
              </a:lnSpc>
            </a:pPr>
            <a:r>
              <a:rPr lang="en-US" sz="2000">
                <a:solidFill>
                  <a:srgbClr val="4A3A99"/>
                </a:solidFill>
                <a:latin typeface="Barlow"/>
                <a:ea typeface="Barlow"/>
                <a:cs typeface="Barlow"/>
                <a:sym typeface="Barlow"/>
              </a:rPr>
              <a:t>Os resultados demonstraram que a plataforma desenvolvida apresentou alta especificidade no diagnóstico e eficácia terapêutica significativa, reduzindo efeitos colaterais em comparação a métodos convencionais.</a:t>
            </a:r>
          </a:p>
        </p:txBody>
      </p:sp>
      <p:grpSp>
        <p:nvGrpSpPr>
          <p:cNvPr id="30" name="Group 30"/>
          <p:cNvGrpSpPr/>
          <p:nvPr/>
        </p:nvGrpSpPr>
        <p:grpSpPr>
          <a:xfrm>
            <a:off x="1614493" y="7778802"/>
            <a:ext cx="2594735" cy="1098148"/>
            <a:chOff x="0" y="0"/>
            <a:chExt cx="1789927" cy="757536"/>
          </a:xfrm>
        </p:grpSpPr>
        <p:sp>
          <p:nvSpPr>
            <p:cNvPr id="31" name="Freeform 31"/>
            <p:cNvSpPr/>
            <p:nvPr/>
          </p:nvSpPr>
          <p:spPr>
            <a:xfrm>
              <a:off x="0" y="0"/>
              <a:ext cx="1789927" cy="757536"/>
            </a:xfrm>
            <a:custGeom>
              <a:avLst/>
              <a:gdLst/>
              <a:ahLst/>
              <a:cxnLst/>
              <a:rect l="l" t="t" r="r" b="b"/>
              <a:pathLst>
                <a:path w="1789927" h="757536">
                  <a:moveTo>
                    <a:pt x="44756" y="0"/>
                  </a:moveTo>
                  <a:lnTo>
                    <a:pt x="1745171" y="0"/>
                  </a:lnTo>
                  <a:cubicBezTo>
                    <a:pt x="1757041" y="0"/>
                    <a:pt x="1768425" y="4715"/>
                    <a:pt x="1776818" y="13109"/>
                  </a:cubicBezTo>
                  <a:cubicBezTo>
                    <a:pt x="1785212" y="21502"/>
                    <a:pt x="1789927" y="32886"/>
                    <a:pt x="1789927" y="44756"/>
                  </a:cubicBezTo>
                  <a:lnTo>
                    <a:pt x="1789927" y="712780"/>
                  </a:lnTo>
                  <a:cubicBezTo>
                    <a:pt x="1789927" y="724650"/>
                    <a:pt x="1785212" y="736034"/>
                    <a:pt x="1776818" y="744427"/>
                  </a:cubicBezTo>
                  <a:cubicBezTo>
                    <a:pt x="1768425" y="752820"/>
                    <a:pt x="1757041" y="757536"/>
                    <a:pt x="1745171" y="757536"/>
                  </a:cubicBezTo>
                  <a:lnTo>
                    <a:pt x="44756" y="757536"/>
                  </a:lnTo>
                  <a:cubicBezTo>
                    <a:pt x="32886" y="757536"/>
                    <a:pt x="21502" y="752820"/>
                    <a:pt x="13109" y="744427"/>
                  </a:cubicBezTo>
                  <a:cubicBezTo>
                    <a:pt x="4715" y="736034"/>
                    <a:pt x="0" y="724650"/>
                    <a:pt x="0" y="712780"/>
                  </a:cubicBezTo>
                  <a:lnTo>
                    <a:pt x="0" y="44756"/>
                  </a:lnTo>
                  <a:cubicBezTo>
                    <a:pt x="0" y="32886"/>
                    <a:pt x="4715" y="21502"/>
                    <a:pt x="13109" y="13109"/>
                  </a:cubicBezTo>
                  <a:cubicBezTo>
                    <a:pt x="21502" y="4715"/>
                    <a:pt x="32886" y="0"/>
                    <a:pt x="44756" y="0"/>
                  </a:cubicBezTo>
                  <a:close/>
                </a:path>
              </a:pathLst>
            </a:custGeom>
            <a:gradFill rotWithShape="1">
              <a:gsLst>
                <a:gs pos="0">
                  <a:srgbClr val="8C52FF">
                    <a:alpha val="15000"/>
                  </a:srgbClr>
                </a:gs>
                <a:gs pos="100000">
                  <a:srgbClr val="5CE1E6">
                    <a:alpha val="15000"/>
                  </a:srgbClr>
                </a:gs>
              </a:gsLst>
              <a:lin ang="0"/>
            </a:gradFill>
          </p:spPr>
          <p:txBody>
            <a:bodyPr/>
            <a:lstStyle/>
            <a:p>
              <a:endParaRPr lang="pt-BR"/>
            </a:p>
          </p:txBody>
        </p:sp>
        <p:sp>
          <p:nvSpPr>
            <p:cNvPr id="32" name="TextBox 32"/>
            <p:cNvSpPr txBox="1"/>
            <p:nvPr/>
          </p:nvSpPr>
          <p:spPr>
            <a:xfrm>
              <a:off x="0" y="133350"/>
              <a:ext cx="1789927" cy="624186"/>
            </a:xfrm>
            <a:prstGeom prst="rect">
              <a:avLst/>
            </a:prstGeom>
          </p:spPr>
          <p:txBody>
            <a:bodyPr lIns="50800" tIns="50800" rIns="50800" bIns="50800" rtlCol="0" anchor="ctr"/>
            <a:lstStyle/>
            <a:p>
              <a:pPr algn="just">
                <a:lnSpc>
                  <a:spcPts val="1264"/>
                </a:lnSpc>
              </a:pPr>
              <a:endParaRPr/>
            </a:p>
          </p:txBody>
        </p:sp>
      </p:grpSp>
      <p:sp>
        <p:nvSpPr>
          <p:cNvPr id="33" name="Freeform 33"/>
          <p:cNvSpPr/>
          <p:nvPr/>
        </p:nvSpPr>
        <p:spPr>
          <a:xfrm rot="3890603">
            <a:off x="851484" y="7546834"/>
            <a:ext cx="643671" cy="400685"/>
          </a:xfrm>
          <a:custGeom>
            <a:avLst/>
            <a:gdLst/>
            <a:ahLst/>
            <a:cxnLst/>
            <a:rect l="l" t="t" r="r" b="b"/>
            <a:pathLst>
              <a:path w="643671" h="400685">
                <a:moveTo>
                  <a:pt x="0" y="0"/>
                </a:moveTo>
                <a:lnTo>
                  <a:pt x="643671" y="0"/>
                </a:lnTo>
                <a:lnTo>
                  <a:pt x="643671" y="400685"/>
                </a:lnTo>
                <a:lnTo>
                  <a:pt x="0" y="400685"/>
                </a:lnTo>
                <a:lnTo>
                  <a:pt x="0" y="0"/>
                </a:lnTo>
                <a:close/>
              </a:path>
            </a:pathLst>
          </a:custGeom>
          <a:blipFill>
            <a:blip r:embed="rId4"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34" name="TextBox 34"/>
          <p:cNvSpPr txBox="1"/>
          <p:nvPr/>
        </p:nvSpPr>
        <p:spPr>
          <a:xfrm>
            <a:off x="1763329" y="7840441"/>
            <a:ext cx="2357050" cy="880696"/>
          </a:xfrm>
          <a:prstGeom prst="rect">
            <a:avLst/>
          </a:prstGeom>
        </p:spPr>
        <p:txBody>
          <a:bodyPr lIns="0" tIns="0" rIns="0" bIns="0" rtlCol="0" anchor="t">
            <a:spAutoFit/>
          </a:bodyPr>
          <a:lstStyle/>
          <a:p>
            <a:pPr algn="l">
              <a:lnSpc>
                <a:spcPts val="2379"/>
              </a:lnSpc>
            </a:pPr>
            <a:r>
              <a:rPr lang="en-US" sz="1699" spc="-37">
                <a:solidFill>
                  <a:srgbClr val="4A3A99"/>
                </a:solidFill>
                <a:latin typeface="Barlow"/>
                <a:ea typeface="Barlow"/>
                <a:cs typeface="Barlow"/>
                <a:sym typeface="Barlow"/>
              </a:rPr>
              <a:t>Integração diagnóstico-terapia como estratégia promissora</a:t>
            </a:r>
          </a:p>
        </p:txBody>
      </p:sp>
      <p:sp>
        <p:nvSpPr>
          <p:cNvPr id="35" name="TextBox 35"/>
          <p:cNvSpPr txBox="1"/>
          <p:nvPr/>
        </p:nvSpPr>
        <p:spPr>
          <a:xfrm>
            <a:off x="1132254" y="2923450"/>
            <a:ext cx="3911512" cy="523940"/>
          </a:xfrm>
          <a:prstGeom prst="rect">
            <a:avLst/>
          </a:prstGeom>
        </p:spPr>
        <p:txBody>
          <a:bodyPr lIns="0" tIns="0" rIns="0" bIns="0" rtlCol="0" anchor="t">
            <a:spAutoFit/>
          </a:bodyPr>
          <a:lstStyle/>
          <a:p>
            <a:pPr algn="l">
              <a:lnSpc>
                <a:spcPts val="2100"/>
              </a:lnSpc>
            </a:pPr>
            <a:r>
              <a:rPr lang="en-US" sz="1500">
                <a:solidFill>
                  <a:srgbClr val="4A3A99"/>
                </a:solidFill>
                <a:latin typeface="Barlow"/>
                <a:ea typeface="Barlow"/>
                <a:cs typeface="Barlow"/>
                <a:sym typeface="Barlow"/>
              </a:rPr>
              <a:t>Elevação no número de pacientes com prognóstico positivo de tratamento</a:t>
            </a:r>
          </a:p>
        </p:txBody>
      </p:sp>
      <p:sp>
        <p:nvSpPr>
          <p:cNvPr id="36" name="TextBox 36"/>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FFFFFF"/>
                </a:solidFill>
                <a:latin typeface="Barlow"/>
                <a:ea typeface="Barlow"/>
                <a:cs typeface="Barlow"/>
                <a:sym typeface="Barlow"/>
              </a:rPr>
              <a:t>CANCERTHERA.org.br</a:t>
            </a:r>
          </a:p>
        </p:txBody>
      </p:sp>
      <p:sp>
        <p:nvSpPr>
          <p:cNvPr id="37" name="TextBox 37"/>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4A3A99"/>
                </a:solidFill>
                <a:latin typeface="Barlow"/>
                <a:ea typeface="Barlow"/>
                <a:cs typeface="Barlow"/>
                <a:sym typeface="Barlow"/>
              </a:rPr>
              <a:t>31 de outubro de 2025</a:t>
            </a:r>
          </a:p>
        </p:txBody>
      </p:sp>
      <p:sp>
        <p:nvSpPr>
          <p:cNvPr id="38" name="TextBox 38"/>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4A3A99"/>
                </a:solidFill>
                <a:latin typeface="Barlow"/>
                <a:ea typeface="Barlow"/>
                <a:cs typeface="Barlow"/>
                <a:sym typeface="Barlow"/>
              </a:rPr>
              <a:t>@cepidcancerthera   </a:t>
            </a:r>
          </a:p>
        </p:txBody>
      </p:sp>
      <p:grpSp>
        <p:nvGrpSpPr>
          <p:cNvPr id="39" name="Group 39"/>
          <p:cNvGrpSpPr/>
          <p:nvPr/>
        </p:nvGrpSpPr>
        <p:grpSpPr>
          <a:xfrm>
            <a:off x="333415" y="9925467"/>
            <a:ext cx="1378357" cy="205762"/>
            <a:chOff x="0" y="0"/>
            <a:chExt cx="1837809" cy="274349"/>
          </a:xfrm>
        </p:grpSpPr>
        <p:sp>
          <p:nvSpPr>
            <p:cNvPr id="40" name="Freeform 40"/>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txBody>
            <a:bodyPr/>
            <a:lstStyle/>
            <a:p>
              <a:endParaRPr lang="pt-BR"/>
            </a:p>
          </p:txBody>
        </p:sp>
        <p:sp>
          <p:nvSpPr>
            <p:cNvPr id="41" name="Freeform 41"/>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7">
                <a:extLst>
                  <a:ext uri="{96DAC541-7B7A-43D3-8B79-37D633B846F1}">
                    <asvg:svgBlip xmlns:asvg="http://schemas.microsoft.com/office/drawing/2016/SVG/main" r:embed="rId8"/>
                  </a:ext>
                </a:extLst>
              </a:blip>
              <a:stretch>
                <a:fillRect/>
              </a:stretch>
            </a:blipFill>
          </p:spPr>
          <p:txBody>
            <a:bodyPr/>
            <a:lstStyle/>
            <a:p>
              <a:endParaRPr lang="pt-BR"/>
            </a:p>
          </p:txBody>
        </p:sp>
        <p:sp>
          <p:nvSpPr>
            <p:cNvPr id="42" name="Freeform 42"/>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9">
                <a:extLst>
                  <a:ext uri="{96DAC541-7B7A-43D3-8B79-37D633B846F1}">
                    <asvg:svgBlip xmlns:asvg="http://schemas.microsoft.com/office/drawing/2016/SVG/main" r:embed="rId10"/>
                  </a:ext>
                </a:extLst>
              </a:blip>
              <a:stretch>
                <a:fillRect r="-16608"/>
              </a:stretch>
            </a:blipFill>
          </p:spPr>
          <p:txBody>
            <a:bodyPr/>
            <a:lstStyle/>
            <a:p>
              <a:endParaRPr lang="pt-BR"/>
            </a:p>
          </p:txBody>
        </p:sp>
        <p:sp>
          <p:nvSpPr>
            <p:cNvPr id="43" name="Freeform 43"/>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11">
                <a:extLst>
                  <a:ext uri="{96DAC541-7B7A-43D3-8B79-37D633B846F1}">
                    <asvg:svgBlip xmlns:asvg="http://schemas.microsoft.com/office/drawing/2016/SVG/main" r:embed="rId12"/>
                  </a:ext>
                </a:extLst>
              </a:blip>
              <a:stretch>
                <a:fillRect/>
              </a:stretch>
            </a:blipFill>
          </p:spPr>
          <p:txBody>
            <a:bodyPr/>
            <a:lstStyle/>
            <a:p>
              <a:endParaRPr lang="pt-BR"/>
            </a:p>
          </p:txBody>
        </p:sp>
        <p:sp>
          <p:nvSpPr>
            <p:cNvPr id="44" name="Freeform 44"/>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3">
                <a:extLst>
                  <a:ext uri="{96DAC541-7B7A-43D3-8B79-37D633B846F1}">
                    <asvg:svgBlip xmlns:asvg="http://schemas.microsoft.com/office/drawing/2016/SVG/main" r:embed="rId14"/>
                  </a:ext>
                </a:extLst>
              </a:blip>
              <a:stretch>
                <a:fillRect/>
              </a:stretch>
            </a:blipFill>
          </p:spPr>
          <p:txBody>
            <a:bodyPr/>
            <a:lstStyle/>
            <a:p>
              <a:endParaRPr lang="pt-BR"/>
            </a:p>
          </p:txBody>
        </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8716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2"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3" name="Freeform 3"/>
          <p:cNvSpPr/>
          <p:nvPr/>
        </p:nvSpPr>
        <p:spPr>
          <a:xfrm>
            <a:off x="1982916" y="8601900"/>
            <a:ext cx="6177302" cy="1281790"/>
          </a:xfrm>
          <a:custGeom>
            <a:avLst/>
            <a:gdLst/>
            <a:ahLst/>
            <a:cxnLst/>
            <a:rect l="l" t="t" r="r" b="b"/>
            <a:pathLst>
              <a:path w="6177302" h="1281790">
                <a:moveTo>
                  <a:pt x="0" y="0"/>
                </a:moveTo>
                <a:lnTo>
                  <a:pt x="6177302" y="0"/>
                </a:lnTo>
                <a:lnTo>
                  <a:pt x="6177302" y="1281790"/>
                </a:lnTo>
                <a:lnTo>
                  <a:pt x="0" y="1281790"/>
                </a:lnTo>
                <a:lnTo>
                  <a:pt x="0" y="0"/>
                </a:lnTo>
                <a:close/>
              </a:path>
            </a:pathLst>
          </a:custGeom>
          <a:blipFill>
            <a:blip r:embed="rId3">
              <a:alphaModFix amt="70000"/>
              <a:extLst>
                <a:ext uri="{28A0092B-C50C-407E-A947-70E740481C1C}">
                  <a14:useLocalDpi xmlns:a14="http://schemas.microsoft.com/office/drawing/2010/main" val="0"/>
                </a:ext>
              </a:extLst>
            </a:blip>
            <a:stretch>
              <a:fillRect/>
            </a:stretch>
          </a:blipFill>
        </p:spPr>
        <p:txBody>
          <a:bodyPr/>
          <a:lstStyle/>
          <a:p>
            <a:endParaRPr lang="pt-BR"/>
          </a:p>
        </p:txBody>
      </p:sp>
      <p:sp>
        <p:nvSpPr>
          <p:cNvPr id="4" name="Freeform 4"/>
          <p:cNvSpPr/>
          <p:nvPr/>
        </p:nvSpPr>
        <p:spPr>
          <a:xfrm>
            <a:off x="0" y="6066296"/>
            <a:ext cx="7551480" cy="4220704"/>
          </a:xfrm>
          <a:custGeom>
            <a:avLst/>
            <a:gdLst/>
            <a:ahLst/>
            <a:cxnLst/>
            <a:rect l="l" t="t" r="r" b="b"/>
            <a:pathLst>
              <a:path w="10287000" h="10287000">
                <a:moveTo>
                  <a:pt x="0" y="0"/>
                </a:moveTo>
                <a:lnTo>
                  <a:pt x="10287000" y="0"/>
                </a:lnTo>
                <a:lnTo>
                  <a:pt x="10287000" y="10287000"/>
                </a:lnTo>
                <a:lnTo>
                  <a:pt x="0" y="10287000"/>
                </a:lnTo>
                <a:lnTo>
                  <a:pt x="0" y="0"/>
                </a:lnTo>
                <a:close/>
              </a:path>
            </a:pathLst>
          </a:custGeom>
          <a:blipFill>
            <a:blip r:embed="rId4" cstate="print">
              <a:alphaModFix amt="15000"/>
              <a:extLst>
                <a:ext uri="{28A0092B-C50C-407E-A947-70E740481C1C}">
                  <a14:useLocalDpi xmlns:a14="http://schemas.microsoft.com/office/drawing/2010/main" val="0"/>
                </a:ext>
              </a:extLst>
            </a:blip>
            <a:stretch>
              <a:fillRect t="1"/>
            </a:stretch>
          </a:blipFill>
        </p:spPr>
        <p:txBody>
          <a:bodyPr/>
          <a:lstStyle/>
          <a:p>
            <a:endParaRPr lang="pt-BR" dirty="0"/>
          </a:p>
        </p:txBody>
      </p:sp>
      <p:sp>
        <p:nvSpPr>
          <p:cNvPr id="5" name="AutoShape 5"/>
          <p:cNvSpPr/>
          <p:nvPr/>
        </p:nvSpPr>
        <p:spPr>
          <a:xfrm>
            <a:off x="5882819" y="9794869"/>
            <a:ext cx="12405181" cy="0"/>
          </a:xfrm>
          <a:prstGeom prst="line">
            <a:avLst/>
          </a:prstGeom>
          <a:ln w="9525" cap="flat">
            <a:solidFill>
              <a:srgbClr val="C5D1DD"/>
            </a:solidFill>
            <a:prstDash val="solid"/>
            <a:headEnd type="none" w="sm" len="sm"/>
            <a:tailEnd type="none" w="sm" len="sm"/>
          </a:ln>
        </p:spPr>
        <p:txBody>
          <a:bodyPr/>
          <a:lstStyle/>
          <a:p>
            <a:endParaRPr lang="pt-BR"/>
          </a:p>
        </p:txBody>
      </p:sp>
      <p:sp>
        <p:nvSpPr>
          <p:cNvPr id="6" name="Freeform 6"/>
          <p:cNvSpPr/>
          <p:nvPr/>
        </p:nvSpPr>
        <p:spPr>
          <a:xfrm>
            <a:off x="1982916" y="1698713"/>
            <a:ext cx="6044983" cy="7850627"/>
          </a:xfrm>
          <a:custGeom>
            <a:avLst/>
            <a:gdLst/>
            <a:ahLst/>
            <a:cxnLst/>
            <a:rect l="l" t="t" r="r" b="b"/>
            <a:pathLst>
              <a:path w="6044983" h="7850627">
                <a:moveTo>
                  <a:pt x="0" y="0"/>
                </a:moveTo>
                <a:lnTo>
                  <a:pt x="6044983" y="0"/>
                </a:lnTo>
                <a:lnTo>
                  <a:pt x="6044983" y="7850627"/>
                </a:lnTo>
                <a:lnTo>
                  <a:pt x="0" y="7850627"/>
                </a:lnTo>
                <a:lnTo>
                  <a:pt x="0" y="0"/>
                </a:lnTo>
                <a:close/>
              </a:path>
            </a:pathLst>
          </a:custGeom>
          <a:blipFill>
            <a:blip r:embed="rId5">
              <a:extLst>
                <a:ext uri="{28A0092B-C50C-407E-A947-70E740481C1C}">
                  <a14:useLocalDpi xmlns:a14="http://schemas.microsoft.com/office/drawing/2010/main" val="0"/>
                </a:ext>
              </a:extLst>
            </a:blip>
            <a:stretch>
              <a:fillRect/>
            </a:stretch>
          </a:blipFill>
          <a:ln w="9525" cap="sq">
            <a:solidFill>
              <a:srgbClr val="0EA8CA"/>
            </a:solidFill>
            <a:prstDash val="solid"/>
            <a:miter/>
          </a:ln>
        </p:spPr>
        <p:txBody>
          <a:bodyPr/>
          <a:lstStyle/>
          <a:p>
            <a:endParaRPr lang="pt-BR"/>
          </a:p>
        </p:txBody>
      </p:sp>
      <p:sp>
        <p:nvSpPr>
          <p:cNvPr id="7" name="TextBox 7"/>
          <p:cNvSpPr txBox="1"/>
          <p:nvPr/>
        </p:nvSpPr>
        <p:spPr>
          <a:xfrm>
            <a:off x="9241782" y="3258524"/>
            <a:ext cx="8210649" cy="2309026"/>
          </a:xfrm>
          <a:prstGeom prst="rect">
            <a:avLst/>
          </a:prstGeom>
        </p:spPr>
        <p:txBody>
          <a:bodyPr lIns="0" tIns="0" rIns="0" bIns="0" rtlCol="0" anchor="t">
            <a:spAutoFit/>
          </a:bodyPr>
          <a:lstStyle/>
          <a:p>
            <a:pPr algn="l">
              <a:lnSpc>
                <a:spcPts val="3630"/>
              </a:lnSpc>
            </a:pPr>
            <a:r>
              <a:rPr lang="en-US" sz="3300" b="1">
                <a:solidFill>
                  <a:srgbClr val="352683"/>
                </a:solidFill>
                <a:latin typeface="Barlow Semi-Bold"/>
                <a:ea typeface="Barlow Semi-Bold"/>
                <a:cs typeface="Barlow Semi-Bold"/>
                <a:sym typeface="Barlow Semi-Bold"/>
              </a:rPr>
              <a:t>Para alcançar esses objetivos, utilizamos uma abordagem multidisciplinar que envolveu síntese de nanomateriais, caracterização físico-química, testes</a:t>
            </a:r>
          </a:p>
          <a:p>
            <a:pPr algn="l">
              <a:lnSpc>
                <a:spcPts val="3630"/>
              </a:lnSpc>
            </a:pPr>
            <a:r>
              <a:rPr lang="en-US" sz="3300" b="1">
                <a:solidFill>
                  <a:srgbClr val="352683"/>
                </a:solidFill>
                <a:latin typeface="Barlow Semi-Bold"/>
                <a:ea typeface="Barlow Semi-Bold"/>
                <a:cs typeface="Barlow Semi-Bold"/>
                <a:sym typeface="Barlow Semi-Bold"/>
              </a:rPr>
              <a:t>in vitro e modelos pré-clínicos</a:t>
            </a:r>
          </a:p>
        </p:txBody>
      </p:sp>
      <p:sp>
        <p:nvSpPr>
          <p:cNvPr id="8" name="TextBox 8"/>
          <p:cNvSpPr txBox="1"/>
          <p:nvPr/>
        </p:nvSpPr>
        <p:spPr>
          <a:xfrm>
            <a:off x="9241782" y="5949596"/>
            <a:ext cx="7558194" cy="1810517"/>
          </a:xfrm>
          <a:prstGeom prst="rect">
            <a:avLst/>
          </a:prstGeom>
        </p:spPr>
        <p:txBody>
          <a:bodyPr lIns="0" tIns="0" rIns="0" bIns="0" rtlCol="0" anchor="t">
            <a:spAutoFit/>
          </a:bodyPr>
          <a:lstStyle/>
          <a:p>
            <a:pPr algn="l">
              <a:lnSpc>
                <a:spcPts val="3640"/>
              </a:lnSpc>
            </a:pPr>
            <a:r>
              <a:rPr lang="en-US" sz="2600">
                <a:solidFill>
                  <a:srgbClr val="352683"/>
                </a:solidFill>
                <a:latin typeface="Barlow"/>
                <a:ea typeface="Barlow"/>
                <a:cs typeface="Barlow"/>
                <a:sym typeface="Barlow"/>
              </a:rPr>
              <a:t>Esses achados reforçam o potencial dos teranósticos como ferramenta essencial para a medicina personalizada, permitindo tratamentos mais eficazes e menos invasivos.</a:t>
            </a:r>
          </a:p>
        </p:txBody>
      </p:sp>
      <p:sp>
        <p:nvSpPr>
          <p:cNvPr id="9" name="TextBox 9"/>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a:solidFill>
                  <a:srgbClr val="4A3A99">
                    <a:alpha val="11765"/>
                  </a:srgbClr>
                </a:solidFill>
                <a:latin typeface="Barlow Heavy"/>
                <a:ea typeface="Barlow Heavy"/>
                <a:cs typeface="Barlow Heavy"/>
                <a:sym typeface="Barlow Heavy"/>
              </a:rPr>
              <a:t>05</a:t>
            </a:r>
          </a:p>
        </p:txBody>
      </p:sp>
      <p:sp>
        <p:nvSpPr>
          <p:cNvPr id="10" name="AutoShape 10"/>
          <p:cNvSpPr/>
          <p:nvPr/>
        </p:nvSpPr>
        <p:spPr>
          <a:xfrm>
            <a:off x="8027899" y="5624026"/>
            <a:ext cx="6790710" cy="4762"/>
          </a:xfrm>
          <a:prstGeom prst="line">
            <a:avLst/>
          </a:prstGeom>
          <a:ln w="9525" cap="flat">
            <a:solidFill>
              <a:srgbClr val="C5D1DD"/>
            </a:solidFill>
            <a:prstDash val="solid"/>
            <a:headEnd type="none" w="sm" len="sm"/>
            <a:tailEnd type="none" w="sm" len="sm"/>
          </a:ln>
        </p:spPr>
        <p:txBody>
          <a:bodyPr/>
          <a:lstStyle/>
          <a:p>
            <a:endParaRPr lang="pt-BR"/>
          </a:p>
        </p:txBody>
      </p:sp>
      <p:sp>
        <p:nvSpPr>
          <p:cNvPr id="11" name="TextBox 11"/>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4A3A99"/>
                </a:solidFill>
                <a:latin typeface="Barlow"/>
                <a:ea typeface="Barlow"/>
                <a:cs typeface="Barlow"/>
                <a:sym typeface="Barlow"/>
              </a:rPr>
              <a:t>CANCERTHERA.org.br</a:t>
            </a:r>
          </a:p>
        </p:txBody>
      </p:sp>
      <p:sp>
        <p:nvSpPr>
          <p:cNvPr id="12" name="TextBox 12"/>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4A3A99"/>
                </a:solidFill>
                <a:latin typeface="Barlow"/>
                <a:ea typeface="Barlow"/>
                <a:cs typeface="Barlow"/>
                <a:sym typeface="Barlow"/>
              </a:rPr>
              <a:t>31 de outubro de 2025</a:t>
            </a:r>
          </a:p>
        </p:txBody>
      </p:sp>
      <p:sp>
        <p:nvSpPr>
          <p:cNvPr id="13" name="TextBox 13"/>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4A3A99"/>
                </a:solidFill>
                <a:latin typeface="Barlow"/>
                <a:ea typeface="Barlow"/>
                <a:cs typeface="Barlow"/>
                <a:sym typeface="Barlow"/>
              </a:rPr>
              <a:t>@cepidcancerthera   </a:t>
            </a:r>
          </a:p>
        </p:txBody>
      </p:sp>
      <p:grpSp>
        <p:nvGrpSpPr>
          <p:cNvPr id="14" name="Group 14"/>
          <p:cNvGrpSpPr/>
          <p:nvPr/>
        </p:nvGrpSpPr>
        <p:grpSpPr>
          <a:xfrm>
            <a:off x="333415" y="9925467"/>
            <a:ext cx="1378357" cy="205762"/>
            <a:chOff x="0" y="0"/>
            <a:chExt cx="1837809" cy="274349"/>
          </a:xfrm>
        </p:grpSpPr>
        <p:sp>
          <p:nvSpPr>
            <p:cNvPr id="15" name="Freeform 15"/>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pt-BR"/>
            </a:p>
          </p:txBody>
        </p:sp>
        <p:sp>
          <p:nvSpPr>
            <p:cNvPr id="16" name="Freeform 16"/>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pt-BR"/>
            </a:p>
          </p:txBody>
        </p:sp>
        <p:sp>
          <p:nvSpPr>
            <p:cNvPr id="17" name="Freeform 17"/>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10">
                <a:extLst>
                  <a:ext uri="{96DAC541-7B7A-43D3-8B79-37D633B846F1}">
                    <asvg:svgBlip xmlns:asvg="http://schemas.microsoft.com/office/drawing/2016/SVG/main" r:embed="rId11"/>
                  </a:ext>
                </a:extLst>
              </a:blip>
              <a:stretch>
                <a:fillRect r="-16608"/>
              </a:stretch>
            </a:blipFill>
          </p:spPr>
          <p:txBody>
            <a:bodyPr/>
            <a:lstStyle/>
            <a:p>
              <a:endParaRPr lang="pt-BR"/>
            </a:p>
          </p:txBody>
        </p:sp>
        <p:sp>
          <p:nvSpPr>
            <p:cNvPr id="18" name="Freeform 18"/>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pt-BR"/>
            </a:p>
          </p:txBody>
        </p:sp>
        <p:sp>
          <p:nvSpPr>
            <p:cNvPr id="19" name="Freeform 19"/>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pt-BR"/>
            </a:p>
          </p:txBody>
        </p:sp>
      </p:grpSp>
      <p:sp>
        <p:nvSpPr>
          <p:cNvPr id="20" name="TextBox 20"/>
          <p:cNvSpPr txBox="1"/>
          <p:nvPr/>
        </p:nvSpPr>
        <p:spPr>
          <a:xfrm>
            <a:off x="13692195" y="765365"/>
            <a:ext cx="4595805" cy="553504"/>
          </a:xfrm>
          <a:prstGeom prst="rect">
            <a:avLst/>
          </a:prstGeom>
        </p:spPr>
        <p:txBody>
          <a:bodyPr lIns="0" tIns="0" rIns="0" bIns="0" rtlCol="0" anchor="t">
            <a:spAutoFit/>
          </a:bodyPr>
          <a:lstStyle/>
          <a:p>
            <a:pPr algn="ctr">
              <a:lnSpc>
                <a:spcPts val="4217"/>
              </a:lnSpc>
            </a:pPr>
            <a:r>
              <a:rPr lang="en-US" sz="3834" b="1" spc="-84">
                <a:solidFill>
                  <a:srgbClr val="4A3A99">
                    <a:alpha val="24706"/>
                  </a:srgbClr>
                </a:solidFill>
                <a:latin typeface="Barlow Bold"/>
                <a:ea typeface="Barlow Bold"/>
                <a:cs typeface="Barlow Bold"/>
                <a:sym typeface="Barlow Bold"/>
              </a:rPr>
              <a:t>RESULTADOS</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8716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2"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3" name="Freeform 3"/>
          <p:cNvSpPr/>
          <p:nvPr/>
        </p:nvSpPr>
        <p:spPr>
          <a:xfrm>
            <a:off x="14108473" y="6066296"/>
            <a:ext cx="4179527" cy="4220704"/>
          </a:xfrm>
          <a:custGeom>
            <a:avLst/>
            <a:gdLst/>
            <a:ahLst/>
            <a:cxnLst/>
            <a:rect l="l" t="t" r="r" b="b"/>
            <a:pathLst>
              <a:path w="10287000" h="10287000">
                <a:moveTo>
                  <a:pt x="0" y="0"/>
                </a:moveTo>
                <a:lnTo>
                  <a:pt x="10287000" y="0"/>
                </a:lnTo>
                <a:lnTo>
                  <a:pt x="10287000" y="10287000"/>
                </a:lnTo>
                <a:lnTo>
                  <a:pt x="0" y="10287000"/>
                </a:lnTo>
                <a:lnTo>
                  <a:pt x="0" y="0"/>
                </a:lnTo>
                <a:close/>
              </a:path>
            </a:pathLst>
          </a:custGeom>
          <a:blipFill>
            <a:blip r:embed="rId3" cstate="print">
              <a:alphaModFix amt="15000"/>
              <a:extLst>
                <a:ext uri="{28A0092B-C50C-407E-A947-70E740481C1C}">
                  <a14:useLocalDpi xmlns:a14="http://schemas.microsoft.com/office/drawing/2010/main" val="0"/>
                </a:ext>
              </a:extLst>
            </a:blip>
            <a:stretch>
              <a:fillRect t="1"/>
            </a:stretch>
          </a:blipFill>
        </p:spPr>
        <p:txBody>
          <a:bodyPr/>
          <a:lstStyle/>
          <a:p>
            <a:endParaRPr lang="pt-BR" dirty="0"/>
          </a:p>
        </p:txBody>
      </p:sp>
      <p:sp>
        <p:nvSpPr>
          <p:cNvPr id="4" name="AutoShape 4"/>
          <p:cNvSpPr/>
          <p:nvPr/>
        </p:nvSpPr>
        <p:spPr>
          <a:xfrm>
            <a:off x="-281758" y="9794869"/>
            <a:ext cx="15993043" cy="0"/>
          </a:xfrm>
          <a:prstGeom prst="line">
            <a:avLst/>
          </a:prstGeom>
          <a:ln w="9525" cap="flat">
            <a:solidFill>
              <a:srgbClr val="C5D1DD"/>
            </a:solidFill>
            <a:prstDash val="solid"/>
            <a:headEnd type="none" w="sm" len="sm"/>
            <a:tailEnd type="none" w="sm" len="sm"/>
          </a:ln>
        </p:spPr>
        <p:txBody>
          <a:bodyPr/>
          <a:lstStyle/>
          <a:p>
            <a:endParaRPr lang="pt-BR"/>
          </a:p>
        </p:txBody>
      </p:sp>
      <p:sp>
        <p:nvSpPr>
          <p:cNvPr id="5" name="Freeform 5"/>
          <p:cNvSpPr/>
          <p:nvPr/>
        </p:nvSpPr>
        <p:spPr>
          <a:xfrm>
            <a:off x="2045847" y="2071150"/>
            <a:ext cx="8606964" cy="2947885"/>
          </a:xfrm>
          <a:custGeom>
            <a:avLst/>
            <a:gdLst/>
            <a:ahLst/>
            <a:cxnLst/>
            <a:rect l="l" t="t" r="r" b="b"/>
            <a:pathLst>
              <a:path w="8606964" h="2947885">
                <a:moveTo>
                  <a:pt x="0" y="0"/>
                </a:moveTo>
                <a:lnTo>
                  <a:pt x="8606964" y="0"/>
                </a:lnTo>
                <a:lnTo>
                  <a:pt x="8606964" y="2947886"/>
                </a:lnTo>
                <a:lnTo>
                  <a:pt x="0" y="2947886"/>
                </a:lnTo>
                <a:lnTo>
                  <a:pt x="0" y="0"/>
                </a:lnTo>
                <a:close/>
              </a:path>
            </a:pathLst>
          </a:custGeom>
          <a:blipFill>
            <a:blip r:embed="rId4">
              <a:extLst>
                <a:ext uri="{28A0092B-C50C-407E-A947-70E740481C1C}">
                  <a14:useLocalDpi xmlns:a14="http://schemas.microsoft.com/office/drawing/2010/main" val="0"/>
                </a:ext>
              </a:extLst>
            </a:blip>
            <a:stretch>
              <a:fillRect/>
            </a:stretch>
          </a:blipFill>
          <a:ln w="9525" cap="sq">
            <a:solidFill>
              <a:srgbClr val="4A3A99"/>
            </a:solidFill>
            <a:prstDash val="solid"/>
            <a:miter/>
          </a:ln>
        </p:spPr>
        <p:txBody>
          <a:bodyPr/>
          <a:lstStyle/>
          <a:p>
            <a:endParaRPr lang="pt-BR"/>
          </a:p>
        </p:txBody>
      </p:sp>
      <p:sp>
        <p:nvSpPr>
          <p:cNvPr id="6" name="Freeform 6"/>
          <p:cNvSpPr/>
          <p:nvPr/>
        </p:nvSpPr>
        <p:spPr>
          <a:xfrm>
            <a:off x="2045847" y="5832928"/>
            <a:ext cx="10913462" cy="2823858"/>
          </a:xfrm>
          <a:custGeom>
            <a:avLst/>
            <a:gdLst/>
            <a:ahLst/>
            <a:cxnLst/>
            <a:rect l="l" t="t" r="r" b="b"/>
            <a:pathLst>
              <a:path w="10913462" h="2823858">
                <a:moveTo>
                  <a:pt x="0" y="0"/>
                </a:moveTo>
                <a:lnTo>
                  <a:pt x="10913463" y="0"/>
                </a:lnTo>
                <a:lnTo>
                  <a:pt x="10913463" y="2823858"/>
                </a:lnTo>
                <a:lnTo>
                  <a:pt x="0" y="2823858"/>
                </a:lnTo>
                <a:lnTo>
                  <a:pt x="0" y="0"/>
                </a:lnTo>
                <a:close/>
              </a:path>
            </a:pathLst>
          </a:custGeom>
          <a:blipFill>
            <a:blip r:embed="rId5">
              <a:extLst>
                <a:ext uri="{28A0092B-C50C-407E-A947-70E740481C1C}">
                  <a14:useLocalDpi xmlns:a14="http://schemas.microsoft.com/office/drawing/2010/main" val="0"/>
                </a:ext>
              </a:extLst>
            </a:blip>
            <a:stretch>
              <a:fillRect/>
            </a:stretch>
          </a:blipFill>
          <a:ln w="9525" cap="sq">
            <a:solidFill>
              <a:srgbClr val="4A3A99"/>
            </a:solidFill>
            <a:prstDash val="solid"/>
            <a:miter/>
          </a:ln>
        </p:spPr>
        <p:txBody>
          <a:bodyPr/>
          <a:lstStyle/>
          <a:p>
            <a:endParaRPr lang="pt-BR"/>
          </a:p>
        </p:txBody>
      </p:sp>
      <p:sp>
        <p:nvSpPr>
          <p:cNvPr id="7" name="TextBox 7"/>
          <p:cNvSpPr txBox="1"/>
          <p:nvPr/>
        </p:nvSpPr>
        <p:spPr>
          <a:xfrm>
            <a:off x="10879577" y="2623052"/>
            <a:ext cx="5248801" cy="592330"/>
          </a:xfrm>
          <a:prstGeom prst="rect">
            <a:avLst/>
          </a:prstGeom>
        </p:spPr>
        <p:txBody>
          <a:bodyPr lIns="0" tIns="0" rIns="0" bIns="0" rtlCol="0" anchor="t">
            <a:spAutoFit/>
          </a:bodyPr>
          <a:lstStyle/>
          <a:p>
            <a:pPr algn="l">
              <a:lnSpc>
                <a:spcPts val="2320"/>
              </a:lnSpc>
            </a:pPr>
            <a:r>
              <a:rPr lang="en-US" sz="2109" b="1">
                <a:solidFill>
                  <a:srgbClr val="352683"/>
                </a:solidFill>
                <a:latin typeface="Barlow Semi-Bold"/>
                <a:ea typeface="Barlow Semi-Bold"/>
                <a:cs typeface="Barlow Semi-Bold"/>
                <a:sym typeface="Barlow Semi-Bold"/>
              </a:rPr>
              <a:t>Contribuição para tratamentos mais eficazes e menos invasivos</a:t>
            </a:r>
          </a:p>
        </p:txBody>
      </p:sp>
      <p:sp>
        <p:nvSpPr>
          <p:cNvPr id="8" name="TextBox 8"/>
          <p:cNvSpPr txBox="1"/>
          <p:nvPr/>
        </p:nvSpPr>
        <p:spPr>
          <a:xfrm>
            <a:off x="13086885" y="6622421"/>
            <a:ext cx="3877314" cy="592330"/>
          </a:xfrm>
          <a:prstGeom prst="rect">
            <a:avLst/>
          </a:prstGeom>
        </p:spPr>
        <p:txBody>
          <a:bodyPr lIns="0" tIns="0" rIns="0" bIns="0" rtlCol="0" anchor="t">
            <a:spAutoFit/>
          </a:bodyPr>
          <a:lstStyle/>
          <a:p>
            <a:pPr algn="l">
              <a:lnSpc>
                <a:spcPts val="2320"/>
              </a:lnSpc>
            </a:pPr>
            <a:r>
              <a:rPr lang="en-US" sz="2109" b="1">
                <a:solidFill>
                  <a:srgbClr val="352683"/>
                </a:solidFill>
                <a:latin typeface="Barlow Semi-Bold"/>
                <a:ea typeface="Barlow Semi-Bold"/>
                <a:cs typeface="Barlow Semi-Bold"/>
                <a:sym typeface="Barlow Semi-Bold"/>
              </a:rPr>
              <a:t>Desafios no diagnóstico precoce e na eficácia terapêutica</a:t>
            </a:r>
          </a:p>
        </p:txBody>
      </p:sp>
      <p:sp>
        <p:nvSpPr>
          <p:cNvPr id="9" name="AutoShape 9"/>
          <p:cNvSpPr/>
          <p:nvPr/>
        </p:nvSpPr>
        <p:spPr>
          <a:xfrm>
            <a:off x="10652811" y="3215382"/>
            <a:ext cx="3410553" cy="0"/>
          </a:xfrm>
          <a:prstGeom prst="line">
            <a:avLst/>
          </a:prstGeom>
          <a:ln w="9525" cap="flat">
            <a:solidFill>
              <a:srgbClr val="C5D1DD"/>
            </a:solidFill>
            <a:prstDash val="solid"/>
            <a:headEnd type="none" w="sm" len="sm"/>
            <a:tailEnd type="none" w="sm" len="sm"/>
          </a:ln>
        </p:spPr>
        <p:txBody>
          <a:bodyPr/>
          <a:lstStyle/>
          <a:p>
            <a:endParaRPr lang="pt-BR"/>
          </a:p>
        </p:txBody>
      </p:sp>
      <p:sp>
        <p:nvSpPr>
          <p:cNvPr id="10" name="AutoShape 10"/>
          <p:cNvSpPr/>
          <p:nvPr/>
        </p:nvSpPr>
        <p:spPr>
          <a:xfrm>
            <a:off x="12959310" y="7244857"/>
            <a:ext cx="3030788" cy="0"/>
          </a:xfrm>
          <a:prstGeom prst="line">
            <a:avLst/>
          </a:prstGeom>
          <a:ln w="9525" cap="flat">
            <a:solidFill>
              <a:srgbClr val="C5D1DD"/>
            </a:solidFill>
            <a:prstDash val="solid"/>
            <a:headEnd type="none" w="sm" len="sm"/>
            <a:tailEnd type="none" w="sm" len="sm"/>
          </a:ln>
        </p:spPr>
        <p:txBody>
          <a:bodyPr/>
          <a:lstStyle/>
          <a:p>
            <a:endParaRPr lang="pt-BR"/>
          </a:p>
        </p:txBody>
      </p:sp>
      <p:sp>
        <p:nvSpPr>
          <p:cNvPr id="11" name="TextBox 11"/>
          <p:cNvSpPr txBox="1"/>
          <p:nvPr/>
        </p:nvSpPr>
        <p:spPr>
          <a:xfrm>
            <a:off x="13692195" y="765365"/>
            <a:ext cx="4595805" cy="553504"/>
          </a:xfrm>
          <a:prstGeom prst="rect">
            <a:avLst/>
          </a:prstGeom>
        </p:spPr>
        <p:txBody>
          <a:bodyPr lIns="0" tIns="0" rIns="0" bIns="0" rtlCol="0" anchor="t">
            <a:spAutoFit/>
          </a:bodyPr>
          <a:lstStyle/>
          <a:p>
            <a:pPr algn="ctr">
              <a:lnSpc>
                <a:spcPts val="4217"/>
              </a:lnSpc>
            </a:pPr>
            <a:r>
              <a:rPr lang="en-US" sz="3834" b="1" spc="-84">
                <a:solidFill>
                  <a:srgbClr val="4A3A99">
                    <a:alpha val="24706"/>
                  </a:srgbClr>
                </a:solidFill>
                <a:latin typeface="Barlow Bold"/>
                <a:ea typeface="Barlow Bold"/>
                <a:cs typeface="Barlow Bold"/>
                <a:sym typeface="Barlow Bold"/>
              </a:rPr>
              <a:t>RESULTADOS</a:t>
            </a:r>
          </a:p>
        </p:txBody>
      </p:sp>
      <p:sp>
        <p:nvSpPr>
          <p:cNvPr id="12" name="TextBox 12"/>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a:solidFill>
                  <a:srgbClr val="4A3A99">
                    <a:alpha val="11765"/>
                  </a:srgbClr>
                </a:solidFill>
                <a:latin typeface="Barlow Heavy"/>
                <a:ea typeface="Barlow Heavy"/>
                <a:cs typeface="Barlow Heavy"/>
                <a:sym typeface="Barlow Heavy"/>
              </a:rPr>
              <a:t>06</a:t>
            </a:r>
          </a:p>
        </p:txBody>
      </p:sp>
      <p:sp>
        <p:nvSpPr>
          <p:cNvPr id="13" name="TextBox 13"/>
          <p:cNvSpPr txBox="1"/>
          <p:nvPr/>
        </p:nvSpPr>
        <p:spPr>
          <a:xfrm>
            <a:off x="10879577" y="3333277"/>
            <a:ext cx="4831708" cy="1324140"/>
          </a:xfrm>
          <a:prstGeom prst="rect">
            <a:avLst/>
          </a:prstGeom>
        </p:spPr>
        <p:txBody>
          <a:bodyPr lIns="0" tIns="0" rIns="0" bIns="0" rtlCol="0" anchor="t">
            <a:spAutoFit/>
          </a:bodyPr>
          <a:lstStyle/>
          <a:p>
            <a:pPr algn="l">
              <a:lnSpc>
                <a:spcPts val="2100"/>
              </a:lnSpc>
            </a:pPr>
            <a:r>
              <a:rPr lang="en-US" sz="1500">
                <a:solidFill>
                  <a:srgbClr val="352683"/>
                </a:solidFill>
                <a:latin typeface="Barlow"/>
                <a:ea typeface="Barlow"/>
                <a:cs typeface="Barlow"/>
                <a:sym typeface="Barlow"/>
              </a:rPr>
              <a:t>Surgery, chemotherapy and radiotherapy have </a:t>
            </a:r>
          </a:p>
          <a:p>
            <a:pPr algn="l">
              <a:lnSpc>
                <a:spcPts val="2100"/>
              </a:lnSpc>
            </a:pPr>
            <a:r>
              <a:rPr lang="en-US" sz="1500">
                <a:solidFill>
                  <a:srgbClr val="352683"/>
                </a:solidFill>
                <a:latin typeface="Barlow"/>
                <a:ea typeface="Barlow"/>
                <a:cs typeface="Barlow"/>
                <a:sym typeface="Barlow"/>
              </a:rPr>
              <a:t>long been considered the best options for cancer </a:t>
            </a:r>
          </a:p>
          <a:p>
            <a:pPr algn="l">
              <a:lnSpc>
                <a:spcPts val="2100"/>
              </a:lnSpc>
            </a:pPr>
            <a:r>
              <a:rPr lang="en-US" sz="1500">
                <a:solidFill>
                  <a:srgbClr val="352683"/>
                </a:solidFill>
                <a:latin typeface="Barlow"/>
                <a:ea typeface="Barlow"/>
                <a:cs typeface="Barlow"/>
                <a:sym typeface="Barlow"/>
              </a:rPr>
              <a:t>treatment. These therapies are an indiscriminate </a:t>
            </a:r>
          </a:p>
          <a:p>
            <a:pPr algn="l">
              <a:lnSpc>
                <a:spcPts val="2100"/>
              </a:lnSpc>
            </a:pPr>
            <a:r>
              <a:rPr lang="en-US" sz="1500">
                <a:solidFill>
                  <a:srgbClr val="352683"/>
                </a:solidFill>
                <a:latin typeface="Barlow"/>
                <a:ea typeface="Barlow"/>
                <a:cs typeface="Barlow"/>
                <a:sym typeface="Barlow"/>
              </a:rPr>
              <a:t>warfare, coinciding with damaging side effects and </a:t>
            </a:r>
          </a:p>
          <a:p>
            <a:pPr algn="l">
              <a:lnSpc>
                <a:spcPts val="2100"/>
              </a:lnSpc>
            </a:pPr>
            <a:r>
              <a:rPr lang="en-US" sz="1500">
                <a:solidFill>
                  <a:srgbClr val="352683"/>
                </a:solidFill>
                <a:latin typeface="Barlow"/>
                <a:ea typeface="Barlow"/>
                <a:cs typeface="Barlow"/>
                <a:sym typeface="Barlow"/>
              </a:rPr>
              <a:t>failing to protect against recurring cancer cells. </a:t>
            </a:r>
          </a:p>
        </p:txBody>
      </p:sp>
      <p:sp>
        <p:nvSpPr>
          <p:cNvPr id="14" name="TextBox 14"/>
          <p:cNvSpPr txBox="1"/>
          <p:nvPr/>
        </p:nvSpPr>
        <p:spPr>
          <a:xfrm>
            <a:off x="13086885" y="7329051"/>
            <a:ext cx="3244056" cy="790674"/>
          </a:xfrm>
          <a:prstGeom prst="rect">
            <a:avLst/>
          </a:prstGeom>
        </p:spPr>
        <p:txBody>
          <a:bodyPr lIns="0" tIns="0" rIns="0" bIns="0" rtlCol="0" anchor="t">
            <a:spAutoFit/>
          </a:bodyPr>
          <a:lstStyle/>
          <a:p>
            <a:pPr algn="l">
              <a:lnSpc>
                <a:spcPts val="2100"/>
              </a:lnSpc>
            </a:pPr>
            <a:r>
              <a:rPr lang="en-US" sz="1500">
                <a:solidFill>
                  <a:srgbClr val="352683"/>
                </a:solidFill>
                <a:latin typeface="Barlow"/>
                <a:ea typeface="Barlow"/>
                <a:cs typeface="Barlow"/>
                <a:sym typeface="Barlow"/>
              </a:rPr>
              <a:t>Our growing understanding on how cancer develops has opened new avenues to treat cancer. </a:t>
            </a:r>
          </a:p>
        </p:txBody>
      </p:sp>
      <p:sp>
        <p:nvSpPr>
          <p:cNvPr id="15" name="TextBox 15"/>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4A3A99"/>
                </a:solidFill>
                <a:latin typeface="Barlow"/>
                <a:ea typeface="Barlow"/>
                <a:cs typeface="Barlow"/>
                <a:sym typeface="Barlow"/>
              </a:rPr>
              <a:t>CANCERTHERA.org.br</a:t>
            </a:r>
          </a:p>
        </p:txBody>
      </p:sp>
      <p:sp>
        <p:nvSpPr>
          <p:cNvPr id="16" name="TextBox 16"/>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4A3A99"/>
                </a:solidFill>
                <a:latin typeface="Barlow"/>
                <a:ea typeface="Barlow"/>
                <a:cs typeface="Barlow"/>
                <a:sym typeface="Barlow"/>
              </a:rPr>
              <a:t>31 de outubro de 2025</a:t>
            </a:r>
          </a:p>
        </p:txBody>
      </p:sp>
      <p:sp>
        <p:nvSpPr>
          <p:cNvPr id="17" name="TextBox 17"/>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4A3A99"/>
                </a:solidFill>
                <a:latin typeface="Barlow"/>
                <a:ea typeface="Barlow"/>
                <a:cs typeface="Barlow"/>
                <a:sym typeface="Barlow"/>
              </a:rPr>
              <a:t>@cepidcancerthera   </a:t>
            </a:r>
          </a:p>
        </p:txBody>
      </p:sp>
      <p:grpSp>
        <p:nvGrpSpPr>
          <p:cNvPr id="18" name="Group 18"/>
          <p:cNvGrpSpPr/>
          <p:nvPr/>
        </p:nvGrpSpPr>
        <p:grpSpPr>
          <a:xfrm>
            <a:off x="333415" y="9925467"/>
            <a:ext cx="1378357" cy="205762"/>
            <a:chOff x="0" y="0"/>
            <a:chExt cx="1837809" cy="274349"/>
          </a:xfrm>
        </p:grpSpPr>
        <p:sp>
          <p:nvSpPr>
            <p:cNvPr id="19" name="Freeform 19"/>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pt-BR"/>
            </a:p>
          </p:txBody>
        </p:sp>
        <p:sp>
          <p:nvSpPr>
            <p:cNvPr id="20" name="Freeform 20"/>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pt-BR"/>
            </a:p>
          </p:txBody>
        </p:sp>
        <p:sp>
          <p:nvSpPr>
            <p:cNvPr id="21" name="Freeform 21"/>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10">
                <a:extLst>
                  <a:ext uri="{96DAC541-7B7A-43D3-8B79-37D633B846F1}">
                    <asvg:svgBlip xmlns:asvg="http://schemas.microsoft.com/office/drawing/2016/SVG/main" r:embed="rId11"/>
                  </a:ext>
                </a:extLst>
              </a:blip>
              <a:stretch>
                <a:fillRect r="-16608"/>
              </a:stretch>
            </a:blipFill>
          </p:spPr>
          <p:txBody>
            <a:bodyPr/>
            <a:lstStyle/>
            <a:p>
              <a:endParaRPr lang="pt-BR"/>
            </a:p>
          </p:txBody>
        </p:sp>
        <p:sp>
          <p:nvSpPr>
            <p:cNvPr id="22" name="Freeform 22"/>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pt-BR"/>
            </a:p>
          </p:txBody>
        </p:sp>
        <p:sp>
          <p:nvSpPr>
            <p:cNvPr id="23" name="Freeform 23"/>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pt-B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687166" y="609642"/>
            <a:ext cx="1720814" cy="838117"/>
          </a:xfrm>
          <a:custGeom>
            <a:avLst/>
            <a:gdLst/>
            <a:ahLst/>
            <a:cxnLst/>
            <a:rect l="l" t="t" r="r" b="b"/>
            <a:pathLst>
              <a:path w="1720814" h="838117">
                <a:moveTo>
                  <a:pt x="0" y="0"/>
                </a:moveTo>
                <a:lnTo>
                  <a:pt x="1720814" y="0"/>
                </a:lnTo>
                <a:lnTo>
                  <a:pt x="1720814" y="838116"/>
                </a:lnTo>
                <a:lnTo>
                  <a:pt x="0" y="838116"/>
                </a:lnTo>
                <a:lnTo>
                  <a:pt x="0" y="0"/>
                </a:lnTo>
                <a:close/>
              </a:path>
            </a:pathLst>
          </a:custGeom>
          <a:blipFill>
            <a:blip r:embed="rId2" cstate="print">
              <a:extLst>
                <a:ext uri="{28A0092B-C50C-407E-A947-70E740481C1C}">
                  <a14:useLocalDpi xmlns:a14="http://schemas.microsoft.com/office/drawing/2010/main" val="0"/>
                </a:ext>
              </a:extLst>
            </a:blip>
            <a:stretch>
              <a:fillRect/>
            </a:stretch>
          </a:blipFill>
        </p:spPr>
        <p:txBody>
          <a:bodyPr/>
          <a:lstStyle/>
          <a:p>
            <a:endParaRPr lang="pt-BR"/>
          </a:p>
        </p:txBody>
      </p:sp>
      <p:sp>
        <p:nvSpPr>
          <p:cNvPr id="3" name="Freeform 3"/>
          <p:cNvSpPr/>
          <p:nvPr/>
        </p:nvSpPr>
        <p:spPr>
          <a:xfrm>
            <a:off x="14108473" y="6066296"/>
            <a:ext cx="4179527" cy="4220704"/>
          </a:xfrm>
          <a:custGeom>
            <a:avLst/>
            <a:gdLst/>
            <a:ahLst/>
            <a:cxnLst/>
            <a:rect l="l" t="t" r="r" b="b"/>
            <a:pathLst>
              <a:path w="10287000" h="10287000">
                <a:moveTo>
                  <a:pt x="0" y="0"/>
                </a:moveTo>
                <a:lnTo>
                  <a:pt x="10287000" y="0"/>
                </a:lnTo>
                <a:lnTo>
                  <a:pt x="10287000" y="10287000"/>
                </a:lnTo>
                <a:lnTo>
                  <a:pt x="0" y="10287000"/>
                </a:lnTo>
                <a:lnTo>
                  <a:pt x="0" y="0"/>
                </a:lnTo>
                <a:close/>
              </a:path>
            </a:pathLst>
          </a:custGeom>
          <a:blipFill>
            <a:blip r:embed="rId3" cstate="print">
              <a:alphaModFix amt="7999"/>
              <a:extLst>
                <a:ext uri="{28A0092B-C50C-407E-A947-70E740481C1C}">
                  <a14:useLocalDpi xmlns:a14="http://schemas.microsoft.com/office/drawing/2010/main" val="0"/>
                </a:ext>
              </a:extLst>
            </a:blip>
            <a:stretch>
              <a:fillRect t="1"/>
            </a:stretch>
          </a:blipFill>
        </p:spPr>
        <p:txBody>
          <a:bodyPr/>
          <a:lstStyle/>
          <a:p>
            <a:endParaRPr lang="pt-BR" dirty="0"/>
          </a:p>
        </p:txBody>
      </p:sp>
      <p:sp>
        <p:nvSpPr>
          <p:cNvPr id="4" name="AutoShape 4"/>
          <p:cNvSpPr/>
          <p:nvPr/>
        </p:nvSpPr>
        <p:spPr>
          <a:xfrm>
            <a:off x="-281758" y="9794869"/>
            <a:ext cx="15919997" cy="0"/>
          </a:xfrm>
          <a:prstGeom prst="line">
            <a:avLst/>
          </a:prstGeom>
          <a:ln w="9525" cap="flat">
            <a:solidFill>
              <a:srgbClr val="C5D1DD"/>
            </a:solidFill>
            <a:prstDash val="solid"/>
            <a:headEnd type="none" w="sm" len="sm"/>
            <a:tailEnd type="none" w="sm" len="sm"/>
          </a:ln>
        </p:spPr>
        <p:txBody>
          <a:bodyPr/>
          <a:lstStyle/>
          <a:p>
            <a:endParaRPr lang="pt-BR"/>
          </a:p>
        </p:txBody>
      </p:sp>
      <p:sp>
        <p:nvSpPr>
          <p:cNvPr id="5" name="TextBox 5"/>
          <p:cNvSpPr txBox="1"/>
          <p:nvPr/>
        </p:nvSpPr>
        <p:spPr>
          <a:xfrm>
            <a:off x="13692195" y="765365"/>
            <a:ext cx="4595805" cy="553504"/>
          </a:xfrm>
          <a:prstGeom prst="rect">
            <a:avLst/>
          </a:prstGeom>
        </p:spPr>
        <p:txBody>
          <a:bodyPr lIns="0" tIns="0" rIns="0" bIns="0" rtlCol="0" anchor="t">
            <a:spAutoFit/>
          </a:bodyPr>
          <a:lstStyle/>
          <a:p>
            <a:pPr algn="ctr">
              <a:lnSpc>
                <a:spcPts val="4217"/>
              </a:lnSpc>
            </a:pPr>
            <a:r>
              <a:rPr lang="en-US" sz="3834" b="1" spc="-84">
                <a:solidFill>
                  <a:srgbClr val="4A3A99">
                    <a:alpha val="24706"/>
                  </a:srgbClr>
                </a:solidFill>
                <a:latin typeface="Barlow Bold"/>
                <a:ea typeface="Barlow Bold"/>
                <a:cs typeface="Barlow Bold"/>
                <a:sym typeface="Barlow Bold"/>
              </a:rPr>
              <a:t>DISCUSSÃO</a:t>
            </a:r>
          </a:p>
        </p:txBody>
      </p:sp>
      <p:sp>
        <p:nvSpPr>
          <p:cNvPr id="6" name="TextBox 6"/>
          <p:cNvSpPr txBox="1"/>
          <p:nvPr/>
        </p:nvSpPr>
        <p:spPr>
          <a:xfrm>
            <a:off x="16330940" y="9286875"/>
            <a:ext cx="934067" cy="553504"/>
          </a:xfrm>
          <a:prstGeom prst="rect">
            <a:avLst/>
          </a:prstGeom>
        </p:spPr>
        <p:txBody>
          <a:bodyPr lIns="0" tIns="0" rIns="0" bIns="0" rtlCol="0" anchor="t">
            <a:spAutoFit/>
          </a:bodyPr>
          <a:lstStyle/>
          <a:p>
            <a:pPr algn="ctr">
              <a:lnSpc>
                <a:spcPts val="4217"/>
              </a:lnSpc>
            </a:pPr>
            <a:r>
              <a:rPr lang="en-US" sz="3834" b="1" spc="-84">
                <a:solidFill>
                  <a:srgbClr val="4A3A99">
                    <a:alpha val="11765"/>
                  </a:srgbClr>
                </a:solidFill>
                <a:latin typeface="Barlow Heavy"/>
                <a:ea typeface="Barlow Heavy"/>
                <a:cs typeface="Barlow Heavy"/>
                <a:sym typeface="Barlow Heavy"/>
              </a:rPr>
              <a:t>07</a:t>
            </a:r>
          </a:p>
        </p:txBody>
      </p:sp>
      <p:sp>
        <p:nvSpPr>
          <p:cNvPr id="7" name="TextBox 7"/>
          <p:cNvSpPr txBox="1"/>
          <p:nvPr/>
        </p:nvSpPr>
        <p:spPr>
          <a:xfrm>
            <a:off x="3383139" y="4046655"/>
            <a:ext cx="5248801" cy="592330"/>
          </a:xfrm>
          <a:prstGeom prst="rect">
            <a:avLst/>
          </a:prstGeom>
        </p:spPr>
        <p:txBody>
          <a:bodyPr lIns="0" tIns="0" rIns="0" bIns="0" rtlCol="0" anchor="t">
            <a:spAutoFit/>
          </a:bodyPr>
          <a:lstStyle/>
          <a:p>
            <a:pPr algn="l">
              <a:lnSpc>
                <a:spcPts val="2320"/>
              </a:lnSpc>
            </a:pPr>
            <a:r>
              <a:rPr lang="en-US" sz="2109" b="1">
                <a:solidFill>
                  <a:srgbClr val="352683"/>
                </a:solidFill>
                <a:latin typeface="Barlow Semi-Bold"/>
                <a:ea typeface="Barlow Semi-Bold"/>
                <a:cs typeface="Barlow Semi-Bold"/>
                <a:sym typeface="Barlow Semi-Bold"/>
              </a:rPr>
              <a:t>Contribuição para tratamentos mais eficazes e menos invasivos</a:t>
            </a:r>
          </a:p>
        </p:txBody>
      </p:sp>
      <p:sp>
        <p:nvSpPr>
          <p:cNvPr id="8" name="TextBox 8"/>
          <p:cNvSpPr txBox="1"/>
          <p:nvPr/>
        </p:nvSpPr>
        <p:spPr>
          <a:xfrm>
            <a:off x="3383139" y="4743564"/>
            <a:ext cx="4831708" cy="2924539"/>
          </a:xfrm>
          <a:prstGeom prst="rect">
            <a:avLst/>
          </a:prstGeom>
        </p:spPr>
        <p:txBody>
          <a:bodyPr lIns="0" tIns="0" rIns="0" bIns="0" rtlCol="0" anchor="t">
            <a:spAutoFit/>
          </a:bodyPr>
          <a:lstStyle/>
          <a:p>
            <a:pPr algn="l">
              <a:lnSpc>
                <a:spcPts val="2100"/>
              </a:lnSpc>
            </a:pPr>
            <a:r>
              <a:rPr lang="en-US" sz="1500">
                <a:solidFill>
                  <a:srgbClr val="352683"/>
                </a:solidFill>
                <a:latin typeface="Barlow"/>
                <a:ea typeface="Barlow"/>
                <a:cs typeface="Barlow"/>
                <a:sym typeface="Barlow"/>
              </a:rPr>
              <a:t>Several types and subtypes of cancer are characterized by dysregulation of receptor tyrosine kinase (RTK) signaling, leading to an imbalance between cell growth, proliferation and cell death. Examples of RTKs that frequently have alterations in cancer cells, and therefore are constitutively providing oncogenic signals, are VEGFR, EGFR, HER2 and c-MET (hepatocyte growth factor receptor). Nanobodies that antagonize these RTKs have been developed. Additionally, nanobodies that bind VEGF and hepatocyte growth factor, the unique ligands of VEGFR and c-MET have been developed as well [121]. </a:t>
            </a:r>
          </a:p>
        </p:txBody>
      </p:sp>
      <p:sp>
        <p:nvSpPr>
          <p:cNvPr id="9" name="TextBox 9"/>
          <p:cNvSpPr txBox="1"/>
          <p:nvPr/>
        </p:nvSpPr>
        <p:spPr>
          <a:xfrm>
            <a:off x="9034803" y="4743564"/>
            <a:ext cx="4831708" cy="2924539"/>
          </a:xfrm>
          <a:prstGeom prst="rect">
            <a:avLst/>
          </a:prstGeom>
        </p:spPr>
        <p:txBody>
          <a:bodyPr lIns="0" tIns="0" rIns="0" bIns="0" rtlCol="0" anchor="t">
            <a:spAutoFit/>
          </a:bodyPr>
          <a:lstStyle/>
          <a:p>
            <a:pPr algn="l">
              <a:lnSpc>
                <a:spcPts val="2100"/>
              </a:lnSpc>
            </a:pPr>
            <a:r>
              <a:rPr lang="en-US" sz="1500">
                <a:solidFill>
                  <a:srgbClr val="352683"/>
                </a:solidFill>
                <a:latin typeface="Barlow"/>
                <a:ea typeface="Barlow"/>
                <a:cs typeface="Barlow"/>
                <a:sym typeface="Barlow"/>
              </a:rPr>
              <a:t>The versatility of nanobodies in the context of targeted therapy is exemplified by studies on targeting of EGFR and VEGF/VEGFR signaling. In the context of EGFR targeting, a biparatopic anti-EGFR nanobody fused to an anti-albumin nanobody, referred to as CONAN-1 was developed [122]. CONAN-1 was reported to have a serum half-life of 2–3 days and to inhibit tumor outgrowth albeit at a lower potency as the EGFR targeting antibody cetuximab (Erbitux®). This lower potency may be related to a lack of Fc on the nanobody construct and suggests additional involvement of immune cells in eradication of EGFR-expressing tumors. </a:t>
            </a:r>
          </a:p>
        </p:txBody>
      </p:sp>
      <p:grpSp>
        <p:nvGrpSpPr>
          <p:cNvPr id="10" name="Group 10"/>
          <p:cNvGrpSpPr/>
          <p:nvPr/>
        </p:nvGrpSpPr>
        <p:grpSpPr>
          <a:xfrm>
            <a:off x="-482462" y="2628900"/>
            <a:ext cx="8654563" cy="754953"/>
            <a:chOff x="0" y="0"/>
            <a:chExt cx="1052920" cy="91848"/>
          </a:xfrm>
        </p:grpSpPr>
        <p:sp>
          <p:nvSpPr>
            <p:cNvPr id="11" name="Freeform 11"/>
            <p:cNvSpPr/>
            <p:nvPr/>
          </p:nvSpPr>
          <p:spPr>
            <a:xfrm>
              <a:off x="0" y="0"/>
              <a:ext cx="1052920" cy="91848"/>
            </a:xfrm>
            <a:custGeom>
              <a:avLst/>
              <a:gdLst/>
              <a:ahLst/>
              <a:cxnLst/>
              <a:rect l="l" t="t" r="r" b="b"/>
              <a:pathLst>
                <a:path w="1052920" h="91848">
                  <a:moveTo>
                    <a:pt x="10735" y="0"/>
                  </a:moveTo>
                  <a:lnTo>
                    <a:pt x="1042185" y="0"/>
                  </a:lnTo>
                  <a:cubicBezTo>
                    <a:pt x="1045032" y="0"/>
                    <a:pt x="1047762" y="1131"/>
                    <a:pt x="1049775" y="3144"/>
                  </a:cubicBezTo>
                  <a:cubicBezTo>
                    <a:pt x="1051789" y="5157"/>
                    <a:pt x="1052920" y="7888"/>
                    <a:pt x="1052920" y="10735"/>
                  </a:cubicBezTo>
                  <a:lnTo>
                    <a:pt x="1052920" y="81113"/>
                  </a:lnTo>
                  <a:cubicBezTo>
                    <a:pt x="1052920" y="83960"/>
                    <a:pt x="1051789" y="86691"/>
                    <a:pt x="1049775" y="88704"/>
                  </a:cubicBezTo>
                  <a:cubicBezTo>
                    <a:pt x="1047762" y="90717"/>
                    <a:pt x="1045032" y="91848"/>
                    <a:pt x="1042185" y="91848"/>
                  </a:cubicBezTo>
                  <a:lnTo>
                    <a:pt x="10735" y="91848"/>
                  </a:lnTo>
                  <a:cubicBezTo>
                    <a:pt x="7888" y="91848"/>
                    <a:pt x="5157" y="90717"/>
                    <a:pt x="3144" y="88704"/>
                  </a:cubicBezTo>
                  <a:cubicBezTo>
                    <a:pt x="1131" y="86691"/>
                    <a:pt x="0" y="83960"/>
                    <a:pt x="0" y="81113"/>
                  </a:cubicBezTo>
                  <a:lnTo>
                    <a:pt x="0" y="10735"/>
                  </a:lnTo>
                  <a:cubicBezTo>
                    <a:pt x="0" y="7888"/>
                    <a:pt x="1131" y="5157"/>
                    <a:pt x="3144" y="3144"/>
                  </a:cubicBezTo>
                  <a:cubicBezTo>
                    <a:pt x="5157" y="1131"/>
                    <a:pt x="7888" y="0"/>
                    <a:pt x="10735" y="0"/>
                  </a:cubicBezTo>
                  <a:close/>
                </a:path>
              </a:pathLst>
            </a:custGeom>
            <a:solidFill>
              <a:srgbClr val="4A3A99"/>
            </a:solidFill>
          </p:spPr>
          <p:txBody>
            <a:bodyPr/>
            <a:lstStyle/>
            <a:p>
              <a:endParaRPr lang="pt-BR"/>
            </a:p>
          </p:txBody>
        </p:sp>
        <p:sp>
          <p:nvSpPr>
            <p:cNvPr id="12" name="TextBox 12"/>
            <p:cNvSpPr txBox="1"/>
            <p:nvPr/>
          </p:nvSpPr>
          <p:spPr>
            <a:xfrm>
              <a:off x="0" y="-95250"/>
              <a:ext cx="1052920" cy="187098"/>
            </a:xfrm>
            <a:prstGeom prst="rect">
              <a:avLst/>
            </a:prstGeom>
          </p:spPr>
          <p:txBody>
            <a:bodyPr lIns="39590" tIns="39590" rIns="39590" bIns="39590" rtlCol="0" anchor="ctr"/>
            <a:lstStyle/>
            <a:p>
              <a:pPr algn="ctr">
                <a:lnSpc>
                  <a:spcPts val="6578"/>
                </a:lnSpc>
              </a:pPr>
              <a:endParaRPr/>
            </a:p>
          </p:txBody>
        </p:sp>
      </p:grpSp>
      <p:sp>
        <p:nvSpPr>
          <p:cNvPr id="13" name="TextBox 13"/>
          <p:cNvSpPr txBox="1"/>
          <p:nvPr/>
        </p:nvSpPr>
        <p:spPr>
          <a:xfrm>
            <a:off x="1691692" y="2624086"/>
            <a:ext cx="7452308" cy="712503"/>
          </a:xfrm>
          <a:prstGeom prst="rect">
            <a:avLst/>
          </a:prstGeom>
        </p:spPr>
        <p:txBody>
          <a:bodyPr lIns="0" tIns="0" rIns="0" bIns="0" rtlCol="0" anchor="t">
            <a:spAutoFit/>
          </a:bodyPr>
          <a:lstStyle/>
          <a:p>
            <a:pPr algn="l">
              <a:lnSpc>
                <a:spcPts val="5880"/>
              </a:lnSpc>
            </a:pPr>
            <a:r>
              <a:rPr lang="en-US" sz="4200" b="1">
                <a:solidFill>
                  <a:srgbClr val="FFFFFF"/>
                </a:solidFill>
                <a:latin typeface="Barlow Ultra-Bold"/>
                <a:ea typeface="Barlow Ultra-Bold"/>
                <a:cs typeface="Barlow Ultra-Bold"/>
                <a:sym typeface="Barlow Ultra-Bold"/>
              </a:rPr>
              <a:t>Discussão dos Resultados</a:t>
            </a:r>
          </a:p>
        </p:txBody>
      </p:sp>
      <p:sp>
        <p:nvSpPr>
          <p:cNvPr id="14" name="TextBox 14"/>
          <p:cNvSpPr txBox="1"/>
          <p:nvPr/>
        </p:nvSpPr>
        <p:spPr>
          <a:xfrm>
            <a:off x="8007606" y="9928159"/>
            <a:ext cx="2272787" cy="181328"/>
          </a:xfrm>
          <a:prstGeom prst="rect">
            <a:avLst/>
          </a:prstGeom>
        </p:spPr>
        <p:txBody>
          <a:bodyPr lIns="0" tIns="0" rIns="0" bIns="0" rtlCol="0" anchor="t">
            <a:spAutoFit/>
          </a:bodyPr>
          <a:lstStyle/>
          <a:p>
            <a:pPr algn="ctr">
              <a:lnSpc>
                <a:spcPts val="1555"/>
              </a:lnSpc>
            </a:pPr>
            <a:r>
              <a:rPr lang="en-US" sz="1111" spc="-24">
                <a:solidFill>
                  <a:srgbClr val="4A3A99"/>
                </a:solidFill>
                <a:latin typeface="Barlow"/>
                <a:ea typeface="Barlow"/>
                <a:cs typeface="Barlow"/>
                <a:sym typeface="Barlow"/>
              </a:rPr>
              <a:t>CANCERTHERA.org.br</a:t>
            </a:r>
          </a:p>
        </p:txBody>
      </p:sp>
      <p:sp>
        <p:nvSpPr>
          <p:cNvPr id="15" name="TextBox 15"/>
          <p:cNvSpPr txBox="1"/>
          <p:nvPr/>
        </p:nvSpPr>
        <p:spPr>
          <a:xfrm>
            <a:off x="15661580" y="9928159"/>
            <a:ext cx="2272787" cy="181328"/>
          </a:xfrm>
          <a:prstGeom prst="rect">
            <a:avLst/>
          </a:prstGeom>
        </p:spPr>
        <p:txBody>
          <a:bodyPr lIns="0" tIns="0" rIns="0" bIns="0" rtlCol="0" anchor="t">
            <a:spAutoFit/>
          </a:bodyPr>
          <a:lstStyle/>
          <a:p>
            <a:pPr algn="ctr">
              <a:lnSpc>
                <a:spcPts val="1555"/>
              </a:lnSpc>
            </a:pPr>
            <a:r>
              <a:rPr lang="en-US" sz="1111" spc="-24">
                <a:solidFill>
                  <a:srgbClr val="4A3A99"/>
                </a:solidFill>
                <a:latin typeface="Barlow"/>
                <a:ea typeface="Barlow"/>
                <a:cs typeface="Barlow"/>
                <a:sym typeface="Barlow"/>
              </a:rPr>
              <a:t>31 de outubro de 2025</a:t>
            </a:r>
          </a:p>
        </p:txBody>
      </p:sp>
      <p:sp>
        <p:nvSpPr>
          <p:cNvPr id="16" name="TextBox 16"/>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4A3A99"/>
                </a:solidFill>
                <a:latin typeface="Barlow"/>
                <a:ea typeface="Barlow"/>
                <a:cs typeface="Barlow"/>
                <a:sym typeface="Barlow"/>
              </a:rPr>
              <a:t>@cepidcancerthera   </a:t>
            </a:r>
          </a:p>
        </p:txBody>
      </p:sp>
      <p:grpSp>
        <p:nvGrpSpPr>
          <p:cNvPr id="17" name="Group 17"/>
          <p:cNvGrpSpPr/>
          <p:nvPr/>
        </p:nvGrpSpPr>
        <p:grpSpPr>
          <a:xfrm>
            <a:off x="333415" y="9925467"/>
            <a:ext cx="1378357" cy="205762"/>
            <a:chOff x="0" y="0"/>
            <a:chExt cx="1837809" cy="274349"/>
          </a:xfrm>
        </p:grpSpPr>
        <p:sp>
          <p:nvSpPr>
            <p:cNvPr id="18" name="Freeform 18"/>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a:p>
          </p:txBody>
        </p:sp>
        <p:sp>
          <p:nvSpPr>
            <p:cNvPr id="19" name="Freeform 19"/>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pt-BR"/>
            </a:p>
          </p:txBody>
        </p:sp>
        <p:sp>
          <p:nvSpPr>
            <p:cNvPr id="20" name="Freeform 20"/>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8">
                <a:extLst>
                  <a:ext uri="{96DAC541-7B7A-43D3-8B79-37D633B846F1}">
                    <asvg:svgBlip xmlns:asvg="http://schemas.microsoft.com/office/drawing/2016/SVG/main" r:embed="rId9"/>
                  </a:ext>
                </a:extLst>
              </a:blip>
              <a:stretch>
                <a:fillRect r="-16608"/>
              </a:stretch>
            </a:blipFill>
          </p:spPr>
          <p:txBody>
            <a:bodyPr/>
            <a:lstStyle/>
            <a:p>
              <a:endParaRPr lang="pt-BR"/>
            </a:p>
          </p:txBody>
        </p:sp>
        <p:sp>
          <p:nvSpPr>
            <p:cNvPr id="21" name="Freeform 21"/>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pt-BR"/>
            </a:p>
          </p:txBody>
        </p:sp>
        <p:sp>
          <p:nvSpPr>
            <p:cNvPr id="22" name="Freeform 22"/>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pt-B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326099" y="0"/>
            <a:ext cx="18355985" cy="10287000"/>
          </a:xfrm>
          <a:custGeom>
            <a:avLst/>
            <a:gdLst/>
            <a:ahLst/>
            <a:cxnLst/>
            <a:rect l="l" t="t" r="r" b="b"/>
            <a:pathLst>
              <a:path w="18355985" h="10287000">
                <a:moveTo>
                  <a:pt x="0" y="0"/>
                </a:moveTo>
                <a:lnTo>
                  <a:pt x="18355985" y="0"/>
                </a:lnTo>
                <a:lnTo>
                  <a:pt x="18355985" y="10287000"/>
                </a:lnTo>
                <a:lnTo>
                  <a:pt x="0" y="10287000"/>
                </a:lnTo>
                <a:lnTo>
                  <a:pt x="0" y="0"/>
                </a:lnTo>
                <a:close/>
              </a:path>
            </a:pathLst>
          </a:custGeom>
          <a:blipFill>
            <a:blip r:embed="rId2">
              <a:alphaModFix amt="50000"/>
              <a:extLst>
                <a:ext uri="{28A0092B-C50C-407E-A947-70E740481C1C}">
                  <a14:useLocalDpi xmlns:a14="http://schemas.microsoft.com/office/drawing/2010/main" val="0"/>
                </a:ext>
              </a:extLst>
            </a:blip>
            <a:stretch>
              <a:fillRect/>
            </a:stretch>
          </a:blipFill>
          <a:ln cap="sq">
            <a:noFill/>
            <a:prstDash val="solid"/>
            <a:miter/>
          </a:ln>
        </p:spPr>
        <p:txBody>
          <a:bodyPr/>
          <a:lstStyle/>
          <a:p>
            <a:endParaRPr lang="pt-BR"/>
          </a:p>
        </p:txBody>
      </p:sp>
      <p:sp>
        <p:nvSpPr>
          <p:cNvPr id="3" name="Freeform 3"/>
          <p:cNvSpPr/>
          <p:nvPr/>
        </p:nvSpPr>
        <p:spPr>
          <a:xfrm>
            <a:off x="13303566" y="5497073"/>
            <a:ext cx="4984434" cy="4789927"/>
          </a:xfrm>
          <a:custGeom>
            <a:avLst/>
            <a:gdLst/>
            <a:ahLst/>
            <a:cxnLst/>
            <a:rect l="l" t="t" r="r" b="b"/>
            <a:pathLst>
              <a:path w="10287000" h="10287000">
                <a:moveTo>
                  <a:pt x="0" y="0"/>
                </a:moveTo>
                <a:lnTo>
                  <a:pt x="10287000" y="0"/>
                </a:lnTo>
                <a:lnTo>
                  <a:pt x="10287000" y="10287000"/>
                </a:lnTo>
                <a:lnTo>
                  <a:pt x="0" y="10287000"/>
                </a:lnTo>
                <a:lnTo>
                  <a:pt x="0" y="0"/>
                </a:lnTo>
                <a:close/>
              </a:path>
            </a:pathLst>
          </a:custGeom>
          <a:blipFill>
            <a:blip r:embed="rId3" cstate="print">
              <a:alphaModFix amt="15000"/>
              <a:extLst>
                <a:ext uri="{28A0092B-C50C-407E-A947-70E740481C1C}">
                  <a14:useLocalDpi xmlns:a14="http://schemas.microsoft.com/office/drawing/2010/main" val="0"/>
                </a:ext>
              </a:extLst>
            </a:blip>
            <a:stretch>
              <a:fillRect t="1"/>
            </a:stretch>
          </a:blipFill>
        </p:spPr>
        <p:txBody>
          <a:bodyPr/>
          <a:lstStyle/>
          <a:p>
            <a:endParaRPr lang="pt-BR" dirty="0"/>
          </a:p>
        </p:txBody>
      </p:sp>
      <p:grpSp>
        <p:nvGrpSpPr>
          <p:cNvPr id="4" name="Group 4"/>
          <p:cNvGrpSpPr/>
          <p:nvPr/>
        </p:nvGrpSpPr>
        <p:grpSpPr>
          <a:xfrm>
            <a:off x="2317847" y="4705896"/>
            <a:ext cx="7034191" cy="431720"/>
            <a:chOff x="0" y="0"/>
            <a:chExt cx="9378921" cy="575626"/>
          </a:xfrm>
        </p:grpSpPr>
        <p:sp>
          <p:nvSpPr>
            <p:cNvPr id="5" name="Freeform 5"/>
            <p:cNvSpPr/>
            <p:nvPr/>
          </p:nvSpPr>
          <p:spPr>
            <a:xfrm>
              <a:off x="0" y="115536"/>
              <a:ext cx="385827" cy="385827"/>
            </a:xfrm>
            <a:custGeom>
              <a:avLst/>
              <a:gdLst/>
              <a:ahLst/>
              <a:cxnLst/>
              <a:rect l="l" t="t" r="r" b="b"/>
              <a:pathLst>
                <a:path w="385827" h="385827">
                  <a:moveTo>
                    <a:pt x="0" y="0"/>
                  </a:moveTo>
                  <a:lnTo>
                    <a:pt x="385827" y="0"/>
                  </a:lnTo>
                  <a:lnTo>
                    <a:pt x="385827" y="385827"/>
                  </a:lnTo>
                  <a:lnTo>
                    <a:pt x="0" y="38582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txBody>
            <a:bodyPr/>
            <a:lstStyle/>
            <a:p>
              <a:endParaRPr lang="pt-BR"/>
            </a:p>
          </p:txBody>
        </p:sp>
        <p:sp>
          <p:nvSpPr>
            <p:cNvPr id="6" name="TextBox 6"/>
            <p:cNvSpPr txBox="1"/>
            <p:nvPr/>
          </p:nvSpPr>
          <p:spPr>
            <a:xfrm>
              <a:off x="622510" y="-66675"/>
              <a:ext cx="8756411" cy="642301"/>
            </a:xfrm>
            <a:prstGeom prst="rect">
              <a:avLst/>
            </a:prstGeom>
          </p:spPr>
          <p:txBody>
            <a:bodyPr lIns="0" tIns="0" rIns="0" bIns="0" rtlCol="0" anchor="t">
              <a:spAutoFit/>
            </a:bodyPr>
            <a:lstStyle/>
            <a:p>
              <a:pPr algn="l">
                <a:lnSpc>
                  <a:spcPts val="4031"/>
                </a:lnSpc>
              </a:pPr>
              <a:r>
                <a:rPr lang="en-US" sz="2879" b="1">
                  <a:solidFill>
                    <a:srgbClr val="352683"/>
                  </a:solidFill>
                  <a:latin typeface="Barlow Bold"/>
                  <a:ea typeface="Barlow Bold"/>
                  <a:cs typeface="Barlow Bold"/>
                  <a:sym typeface="Barlow Bold"/>
                </a:rPr>
                <a:t>Dra. Rosamaria Vieira Mascarenhas</a:t>
              </a:r>
            </a:p>
          </p:txBody>
        </p:sp>
      </p:grpSp>
      <p:grpSp>
        <p:nvGrpSpPr>
          <p:cNvPr id="7" name="Group 7"/>
          <p:cNvGrpSpPr/>
          <p:nvPr/>
        </p:nvGrpSpPr>
        <p:grpSpPr>
          <a:xfrm>
            <a:off x="2317847" y="5378676"/>
            <a:ext cx="7034191" cy="382630"/>
            <a:chOff x="0" y="0"/>
            <a:chExt cx="9378921" cy="510173"/>
          </a:xfrm>
        </p:grpSpPr>
        <p:sp>
          <p:nvSpPr>
            <p:cNvPr id="8" name="Freeform 8"/>
            <p:cNvSpPr/>
            <p:nvPr/>
          </p:nvSpPr>
          <p:spPr>
            <a:xfrm>
              <a:off x="0" y="62173"/>
              <a:ext cx="385827" cy="385827"/>
            </a:xfrm>
            <a:custGeom>
              <a:avLst/>
              <a:gdLst/>
              <a:ahLst/>
              <a:cxnLst/>
              <a:rect l="l" t="t" r="r" b="b"/>
              <a:pathLst>
                <a:path w="385827" h="385827">
                  <a:moveTo>
                    <a:pt x="0" y="0"/>
                  </a:moveTo>
                  <a:lnTo>
                    <a:pt x="385827" y="0"/>
                  </a:lnTo>
                  <a:lnTo>
                    <a:pt x="385827" y="385827"/>
                  </a:lnTo>
                  <a:lnTo>
                    <a:pt x="0" y="38582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txBody>
            <a:bodyPr/>
            <a:lstStyle/>
            <a:p>
              <a:endParaRPr lang="pt-BR"/>
            </a:p>
          </p:txBody>
        </p:sp>
        <p:sp>
          <p:nvSpPr>
            <p:cNvPr id="9" name="TextBox 9"/>
            <p:cNvSpPr txBox="1"/>
            <p:nvPr/>
          </p:nvSpPr>
          <p:spPr>
            <a:xfrm>
              <a:off x="622510" y="-47625"/>
              <a:ext cx="8756411" cy="557798"/>
            </a:xfrm>
            <a:prstGeom prst="rect">
              <a:avLst/>
            </a:prstGeom>
          </p:spPr>
          <p:txBody>
            <a:bodyPr lIns="0" tIns="0" rIns="0" bIns="0" rtlCol="0" anchor="t">
              <a:spAutoFit/>
            </a:bodyPr>
            <a:lstStyle/>
            <a:p>
              <a:pPr algn="l">
                <a:lnSpc>
                  <a:spcPts val="3583"/>
                </a:lnSpc>
              </a:pPr>
              <a:r>
                <a:rPr lang="en-US" sz="2559">
                  <a:solidFill>
                    <a:srgbClr val="352683"/>
                  </a:solidFill>
                  <a:latin typeface="Barlow"/>
                  <a:ea typeface="Barlow"/>
                  <a:cs typeface="Barlow"/>
                  <a:sym typeface="Barlow"/>
                </a:rPr>
                <a:t>Hospital das Clínicas | UNICAMP</a:t>
              </a:r>
            </a:p>
          </p:txBody>
        </p:sp>
      </p:grpSp>
      <p:grpSp>
        <p:nvGrpSpPr>
          <p:cNvPr id="10" name="Group 10"/>
          <p:cNvGrpSpPr/>
          <p:nvPr/>
        </p:nvGrpSpPr>
        <p:grpSpPr>
          <a:xfrm>
            <a:off x="2317847" y="6002367"/>
            <a:ext cx="7034191" cy="382630"/>
            <a:chOff x="0" y="0"/>
            <a:chExt cx="9378921" cy="510173"/>
          </a:xfrm>
        </p:grpSpPr>
        <p:sp>
          <p:nvSpPr>
            <p:cNvPr id="11" name="Freeform 11"/>
            <p:cNvSpPr/>
            <p:nvPr/>
          </p:nvSpPr>
          <p:spPr>
            <a:xfrm>
              <a:off x="0" y="110151"/>
              <a:ext cx="385827" cy="385827"/>
            </a:xfrm>
            <a:custGeom>
              <a:avLst/>
              <a:gdLst/>
              <a:ahLst/>
              <a:cxnLst/>
              <a:rect l="l" t="t" r="r" b="b"/>
              <a:pathLst>
                <a:path w="385827" h="385827">
                  <a:moveTo>
                    <a:pt x="0" y="0"/>
                  </a:moveTo>
                  <a:lnTo>
                    <a:pt x="385827" y="0"/>
                  </a:lnTo>
                  <a:lnTo>
                    <a:pt x="385827" y="385827"/>
                  </a:lnTo>
                  <a:lnTo>
                    <a:pt x="0" y="385827"/>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txBody>
            <a:bodyPr/>
            <a:lstStyle/>
            <a:p>
              <a:endParaRPr lang="pt-BR"/>
            </a:p>
          </p:txBody>
        </p:sp>
        <p:sp>
          <p:nvSpPr>
            <p:cNvPr id="12" name="TextBox 12"/>
            <p:cNvSpPr txBox="1"/>
            <p:nvPr/>
          </p:nvSpPr>
          <p:spPr>
            <a:xfrm>
              <a:off x="622510" y="-47625"/>
              <a:ext cx="8756411" cy="557798"/>
            </a:xfrm>
            <a:prstGeom prst="rect">
              <a:avLst/>
            </a:prstGeom>
          </p:spPr>
          <p:txBody>
            <a:bodyPr lIns="0" tIns="0" rIns="0" bIns="0" rtlCol="0" anchor="t">
              <a:spAutoFit/>
            </a:bodyPr>
            <a:lstStyle/>
            <a:p>
              <a:pPr algn="l">
                <a:lnSpc>
                  <a:spcPts val="3583"/>
                </a:lnSpc>
              </a:pPr>
              <a:r>
                <a:rPr lang="en-US" sz="2559">
                  <a:solidFill>
                    <a:srgbClr val="352683"/>
                  </a:solidFill>
                  <a:latin typeface="Barlow"/>
                  <a:ea typeface="Barlow"/>
                  <a:cs typeface="Barlow"/>
                  <a:sym typeface="Barlow"/>
                </a:rPr>
                <a:t>(19) 3521 - 9990</a:t>
              </a:r>
            </a:p>
          </p:txBody>
        </p:sp>
      </p:grpSp>
      <p:grpSp>
        <p:nvGrpSpPr>
          <p:cNvPr id="13" name="Group 13"/>
          <p:cNvGrpSpPr/>
          <p:nvPr/>
        </p:nvGrpSpPr>
        <p:grpSpPr>
          <a:xfrm>
            <a:off x="2317847" y="6626057"/>
            <a:ext cx="7026086" cy="382630"/>
            <a:chOff x="0" y="0"/>
            <a:chExt cx="9368115" cy="510173"/>
          </a:xfrm>
        </p:grpSpPr>
        <p:sp>
          <p:nvSpPr>
            <p:cNvPr id="14" name="Freeform 14"/>
            <p:cNvSpPr/>
            <p:nvPr/>
          </p:nvSpPr>
          <p:spPr>
            <a:xfrm>
              <a:off x="0" y="102036"/>
              <a:ext cx="385827" cy="385827"/>
            </a:xfrm>
            <a:custGeom>
              <a:avLst/>
              <a:gdLst/>
              <a:ahLst/>
              <a:cxnLst/>
              <a:rect l="l" t="t" r="r" b="b"/>
              <a:pathLst>
                <a:path w="385827" h="385827">
                  <a:moveTo>
                    <a:pt x="0" y="0"/>
                  </a:moveTo>
                  <a:lnTo>
                    <a:pt x="385827" y="0"/>
                  </a:lnTo>
                  <a:lnTo>
                    <a:pt x="385827" y="385827"/>
                  </a:lnTo>
                  <a:lnTo>
                    <a:pt x="0" y="385827"/>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txBody>
            <a:bodyPr/>
            <a:lstStyle/>
            <a:p>
              <a:endParaRPr lang="pt-BR"/>
            </a:p>
          </p:txBody>
        </p:sp>
        <p:sp>
          <p:nvSpPr>
            <p:cNvPr id="15" name="TextBox 15"/>
            <p:cNvSpPr txBox="1"/>
            <p:nvPr/>
          </p:nvSpPr>
          <p:spPr>
            <a:xfrm>
              <a:off x="611704" y="-47625"/>
              <a:ext cx="8756411" cy="557798"/>
            </a:xfrm>
            <a:prstGeom prst="rect">
              <a:avLst/>
            </a:prstGeom>
          </p:spPr>
          <p:txBody>
            <a:bodyPr lIns="0" tIns="0" rIns="0" bIns="0" rtlCol="0" anchor="t">
              <a:spAutoFit/>
            </a:bodyPr>
            <a:lstStyle/>
            <a:p>
              <a:pPr algn="l">
                <a:lnSpc>
                  <a:spcPts val="3583"/>
                </a:lnSpc>
              </a:pPr>
              <a:r>
                <a:rPr lang="en-US" sz="2559">
                  <a:solidFill>
                    <a:srgbClr val="352683"/>
                  </a:solidFill>
                  <a:latin typeface="Barlow"/>
                  <a:ea typeface="Barlow"/>
                  <a:cs typeface="Barlow"/>
                  <a:sym typeface="Barlow"/>
                </a:rPr>
                <a:t>rosamariavm@unicamp.br</a:t>
              </a:r>
            </a:p>
          </p:txBody>
        </p:sp>
      </p:grpSp>
      <p:sp>
        <p:nvSpPr>
          <p:cNvPr id="16" name="TextBox 16"/>
          <p:cNvSpPr txBox="1"/>
          <p:nvPr/>
        </p:nvSpPr>
        <p:spPr>
          <a:xfrm>
            <a:off x="2317847" y="3693212"/>
            <a:ext cx="2747933" cy="632808"/>
          </a:xfrm>
          <a:prstGeom prst="rect">
            <a:avLst/>
          </a:prstGeom>
        </p:spPr>
        <p:txBody>
          <a:bodyPr lIns="0" tIns="0" rIns="0" bIns="0" rtlCol="0" anchor="t">
            <a:spAutoFit/>
          </a:bodyPr>
          <a:lstStyle/>
          <a:p>
            <a:pPr algn="l">
              <a:lnSpc>
                <a:spcPts val="5082"/>
              </a:lnSpc>
            </a:pPr>
            <a:r>
              <a:rPr lang="en-US" sz="4200" b="1" spc="-184">
                <a:solidFill>
                  <a:srgbClr val="4A3A99"/>
                </a:solidFill>
                <a:latin typeface="Barlow Bold"/>
                <a:ea typeface="Barlow Bold"/>
                <a:cs typeface="Barlow Bold"/>
                <a:sym typeface="Barlow Bold"/>
              </a:rPr>
              <a:t>OBRIGADA!</a:t>
            </a:r>
          </a:p>
        </p:txBody>
      </p:sp>
      <p:grpSp>
        <p:nvGrpSpPr>
          <p:cNvPr id="17" name="Group 17"/>
          <p:cNvGrpSpPr/>
          <p:nvPr/>
        </p:nvGrpSpPr>
        <p:grpSpPr>
          <a:xfrm>
            <a:off x="2317847" y="7246812"/>
            <a:ext cx="7026086" cy="382630"/>
            <a:chOff x="0" y="0"/>
            <a:chExt cx="9368115" cy="510173"/>
          </a:xfrm>
        </p:grpSpPr>
        <p:sp>
          <p:nvSpPr>
            <p:cNvPr id="18" name="TextBox 18"/>
            <p:cNvSpPr txBox="1"/>
            <p:nvPr/>
          </p:nvSpPr>
          <p:spPr>
            <a:xfrm>
              <a:off x="611704" y="-47625"/>
              <a:ext cx="8756411" cy="557798"/>
            </a:xfrm>
            <a:prstGeom prst="rect">
              <a:avLst/>
            </a:prstGeom>
          </p:spPr>
          <p:txBody>
            <a:bodyPr lIns="0" tIns="0" rIns="0" bIns="0" rtlCol="0" anchor="t">
              <a:spAutoFit/>
            </a:bodyPr>
            <a:lstStyle/>
            <a:p>
              <a:pPr algn="l">
                <a:lnSpc>
                  <a:spcPts val="3583"/>
                </a:lnSpc>
              </a:pPr>
              <a:r>
                <a:rPr lang="en-US" sz="2559">
                  <a:solidFill>
                    <a:srgbClr val="352683"/>
                  </a:solidFill>
                  <a:latin typeface="Barlow"/>
                  <a:ea typeface="Barlow"/>
                  <a:cs typeface="Barlow"/>
                  <a:sym typeface="Barlow"/>
                </a:rPr>
                <a:t>clinicarosamascarenhas.com.br</a:t>
              </a:r>
            </a:p>
          </p:txBody>
        </p:sp>
        <p:sp>
          <p:nvSpPr>
            <p:cNvPr id="19" name="Freeform 19"/>
            <p:cNvSpPr/>
            <p:nvPr/>
          </p:nvSpPr>
          <p:spPr>
            <a:xfrm>
              <a:off x="0" y="102036"/>
              <a:ext cx="385827" cy="385827"/>
            </a:xfrm>
            <a:custGeom>
              <a:avLst/>
              <a:gdLst/>
              <a:ahLst/>
              <a:cxnLst/>
              <a:rect l="l" t="t" r="r" b="b"/>
              <a:pathLst>
                <a:path w="385827" h="385827">
                  <a:moveTo>
                    <a:pt x="0" y="0"/>
                  </a:moveTo>
                  <a:lnTo>
                    <a:pt x="385827" y="0"/>
                  </a:lnTo>
                  <a:lnTo>
                    <a:pt x="385827" y="385827"/>
                  </a:lnTo>
                  <a:lnTo>
                    <a:pt x="0" y="385827"/>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txBody>
            <a:bodyPr/>
            <a:lstStyle/>
            <a:p>
              <a:endParaRPr lang="pt-BR"/>
            </a:p>
          </p:txBody>
        </p:sp>
      </p:grpSp>
      <p:sp>
        <p:nvSpPr>
          <p:cNvPr id="20" name="AutoShape 20"/>
          <p:cNvSpPr/>
          <p:nvPr/>
        </p:nvSpPr>
        <p:spPr>
          <a:xfrm>
            <a:off x="-281758" y="9794869"/>
            <a:ext cx="10091039" cy="0"/>
          </a:xfrm>
          <a:prstGeom prst="line">
            <a:avLst/>
          </a:prstGeom>
          <a:ln w="9525" cap="flat">
            <a:solidFill>
              <a:srgbClr val="C5D1DD"/>
            </a:solidFill>
            <a:prstDash val="solid"/>
            <a:headEnd type="none" w="sm" len="sm"/>
            <a:tailEnd type="none" w="sm" len="sm"/>
          </a:ln>
        </p:spPr>
        <p:txBody>
          <a:bodyPr/>
          <a:lstStyle/>
          <a:p>
            <a:endParaRPr lang="pt-BR"/>
          </a:p>
        </p:txBody>
      </p:sp>
      <p:sp>
        <p:nvSpPr>
          <p:cNvPr id="21" name="TextBox 21"/>
          <p:cNvSpPr txBox="1"/>
          <p:nvPr/>
        </p:nvSpPr>
        <p:spPr>
          <a:xfrm>
            <a:off x="5340067" y="9928159"/>
            <a:ext cx="2272787" cy="181328"/>
          </a:xfrm>
          <a:prstGeom prst="rect">
            <a:avLst/>
          </a:prstGeom>
        </p:spPr>
        <p:txBody>
          <a:bodyPr lIns="0" tIns="0" rIns="0" bIns="0" rtlCol="0" anchor="t">
            <a:spAutoFit/>
          </a:bodyPr>
          <a:lstStyle/>
          <a:p>
            <a:pPr algn="ctr">
              <a:lnSpc>
                <a:spcPts val="1555"/>
              </a:lnSpc>
            </a:pPr>
            <a:r>
              <a:rPr lang="en-US" sz="1111" spc="-24">
                <a:solidFill>
                  <a:srgbClr val="4A3A99"/>
                </a:solidFill>
                <a:latin typeface="Barlow"/>
                <a:ea typeface="Barlow"/>
                <a:cs typeface="Barlow"/>
                <a:sym typeface="Barlow"/>
              </a:rPr>
              <a:t>CANCERTHERA.org.br</a:t>
            </a:r>
          </a:p>
        </p:txBody>
      </p:sp>
      <p:sp>
        <p:nvSpPr>
          <p:cNvPr id="22" name="TextBox 22"/>
          <p:cNvSpPr txBox="1"/>
          <p:nvPr/>
        </p:nvSpPr>
        <p:spPr>
          <a:xfrm>
            <a:off x="1887157" y="9928159"/>
            <a:ext cx="1257816" cy="181328"/>
          </a:xfrm>
          <a:prstGeom prst="rect">
            <a:avLst/>
          </a:prstGeom>
        </p:spPr>
        <p:txBody>
          <a:bodyPr lIns="0" tIns="0" rIns="0" bIns="0" rtlCol="0" anchor="t">
            <a:spAutoFit/>
          </a:bodyPr>
          <a:lstStyle/>
          <a:p>
            <a:pPr algn="l">
              <a:lnSpc>
                <a:spcPts val="1555"/>
              </a:lnSpc>
            </a:pPr>
            <a:r>
              <a:rPr lang="en-US" sz="1111" spc="-24">
                <a:solidFill>
                  <a:srgbClr val="4A3A99"/>
                </a:solidFill>
                <a:latin typeface="Barlow"/>
                <a:ea typeface="Barlow"/>
                <a:cs typeface="Barlow"/>
                <a:sym typeface="Barlow"/>
              </a:rPr>
              <a:t>@cepidcancerthera   </a:t>
            </a:r>
          </a:p>
        </p:txBody>
      </p:sp>
      <p:grpSp>
        <p:nvGrpSpPr>
          <p:cNvPr id="23" name="Group 23"/>
          <p:cNvGrpSpPr/>
          <p:nvPr/>
        </p:nvGrpSpPr>
        <p:grpSpPr>
          <a:xfrm>
            <a:off x="333415" y="9925467"/>
            <a:ext cx="1378357" cy="205762"/>
            <a:chOff x="0" y="0"/>
            <a:chExt cx="1837809" cy="274349"/>
          </a:xfrm>
        </p:grpSpPr>
        <p:sp>
          <p:nvSpPr>
            <p:cNvPr id="24" name="Freeform 24"/>
            <p:cNvSpPr/>
            <p:nvPr/>
          </p:nvSpPr>
          <p:spPr>
            <a:xfrm>
              <a:off x="1547951" y="12429"/>
              <a:ext cx="289859" cy="261920"/>
            </a:xfrm>
            <a:custGeom>
              <a:avLst/>
              <a:gdLst/>
              <a:ahLst/>
              <a:cxnLst/>
              <a:rect l="l" t="t" r="r" b="b"/>
              <a:pathLst>
                <a:path w="289859" h="261920">
                  <a:moveTo>
                    <a:pt x="0" y="0"/>
                  </a:moveTo>
                  <a:lnTo>
                    <a:pt x="289858" y="0"/>
                  </a:lnTo>
                  <a:lnTo>
                    <a:pt x="289858" y="261920"/>
                  </a:lnTo>
                  <a:lnTo>
                    <a:pt x="0" y="261920"/>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txBody>
            <a:bodyPr/>
            <a:lstStyle/>
            <a:p>
              <a:endParaRPr lang="pt-BR"/>
            </a:p>
          </p:txBody>
        </p:sp>
        <p:sp>
          <p:nvSpPr>
            <p:cNvPr id="25" name="Freeform 25"/>
            <p:cNvSpPr/>
            <p:nvPr/>
          </p:nvSpPr>
          <p:spPr>
            <a:xfrm>
              <a:off x="39283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txBody>
            <a:bodyPr/>
            <a:lstStyle/>
            <a:p>
              <a:endParaRPr lang="pt-BR"/>
            </a:p>
          </p:txBody>
        </p:sp>
        <p:sp>
          <p:nvSpPr>
            <p:cNvPr id="26" name="Freeform 26"/>
            <p:cNvSpPr/>
            <p:nvPr/>
          </p:nvSpPr>
          <p:spPr>
            <a:xfrm>
              <a:off x="1166062" y="12429"/>
              <a:ext cx="263407" cy="261920"/>
            </a:xfrm>
            <a:custGeom>
              <a:avLst/>
              <a:gdLst/>
              <a:ahLst/>
              <a:cxnLst/>
              <a:rect l="l" t="t" r="r" b="b"/>
              <a:pathLst>
                <a:path w="263407" h="261920">
                  <a:moveTo>
                    <a:pt x="0" y="0"/>
                  </a:moveTo>
                  <a:lnTo>
                    <a:pt x="263407" y="0"/>
                  </a:lnTo>
                  <a:lnTo>
                    <a:pt x="263407" y="261920"/>
                  </a:lnTo>
                  <a:lnTo>
                    <a:pt x="0" y="261920"/>
                  </a:lnTo>
                  <a:lnTo>
                    <a:pt x="0" y="0"/>
                  </a:lnTo>
                  <a:close/>
                </a:path>
              </a:pathLst>
            </a:custGeom>
            <a:blipFill>
              <a:blip r:embed="rId18">
                <a:extLst>
                  <a:ext uri="{96DAC541-7B7A-43D3-8B79-37D633B846F1}">
                    <asvg:svgBlip xmlns:asvg="http://schemas.microsoft.com/office/drawing/2016/SVG/main" r:embed="rId19"/>
                  </a:ext>
                </a:extLst>
              </a:blip>
              <a:stretch>
                <a:fillRect r="-16608"/>
              </a:stretch>
            </a:blipFill>
          </p:spPr>
          <p:txBody>
            <a:bodyPr/>
            <a:lstStyle/>
            <a:p>
              <a:endParaRPr lang="pt-BR"/>
            </a:p>
          </p:txBody>
        </p:sp>
        <p:sp>
          <p:nvSpPr>
            <p:cNvPr id="27" name="Freeform 27"/>
            <p:cNvSpPr/>
            <p:nvPr/>
          </p:nvSpPr>
          <p:spPr>
            <a:xfrm>
              <a:off x="785661" y="12429"/>
              <a:ext cx="261920" cy="261920"/>
            </a:xfrm>
            <a:custGeom>
              <a:avLst/>
              <a:gdLst/>
              <a:ahLst/>
              <a:cxnLst/>
              <a:rect l="l" t="t" r="r" b="b"/>
              <a:pathLst>
                <a:path w="261920" h="261920">
                  <a:moveTo>
                    <a:pt x="0" y="0"/>
                  </a:moveTo>
                  <a:lnTo>
                    <a:pt x="261920" y="0"/>
                  </a:lnTo>
                  <a:lnTo>
                    <a:pt x="261920" y="261920"/>
                  </a:lnTo>
                  <a:lnTo>
                    <a:pt x="0" y="261920"/>
                  </a:lnTo>
                  <a:lnTo>
                    <a:pt x="0" y="0"/>
                  </a:lnTo>
                  <a:close/>
                </a:path>
              </a:pathLst>
            </a:custGeom>
            <a:blipFill>
              <a:blip r:embed="rId20">
                <a:extLst>
                  <a:ext uri="{96DAC541-7B7A-43D3-8B79-37D633B846F1}">
                    <asvg:svgBlip xmlns:asvg="http://schemas.microsoft.com/office/drawing/2016/SVG/main" r:embed="rId21"/>
                  </a:ext>
                </a:extLst>
              </a:blip>
              <a:stretch>
                <a:fillRect/>
              </a:stretch>
            </a:blipFill>
          </p:spPr>
          <p:txBody>
            <a:bodyPr/>
            <a:lstStyle/>
            <a:p>
              <a:endParaRPr lang="pt-BR"/>
            </a:p>
          </p:txBody>
        </p:sp>
        <p:sp>
          <p:nvSpPr>
            <p:cNvPr id="28" name="Freeform 28"/>
            <p:cNvSpPr/>
            <p:nvPr/>
          </p:nvSpPr>
          <p:spPr>
            <a:xfrm>
              <a:off x="0" y="0"/>
              <a:ext cx="274349" cy="274349"/>
            </a:xfrm>
            <a:custGeom>
              <a:avLst/>
              <a:gdLst/>
              <a:ahLst/>
              <a:cxnLst/>
              <a:rect l="l" t="t" r="r" b="b"/>
              <a:pathLst>
                <a:path w="274349" h="274349">
                  <a:moveTo>
                    <a:pt x="0" y="0"/>
                  </a:moveTo>
                  <a:lnTo>
                    <a:pt x="274349" y="0"/>
                  </a:lnTo>
                  <a:lnTo>
                    <a:pt x="274349" y="274349"/>
                  </a:lnTo>
                  <a:lnTo>
                    <a:pt x="0" y="274349"/>
                  </a:lnTo>
                  <a:lnTo>
                    <a:pt x="0" y="0"/>
                  </a:lnTo>
                  <a:close/>
                </a:path>
              </a:pathLst>
            </a:custGeom>
            <a:blipFill>
              <a:blip r:embed="rId22">
                <a:extLst>
                  <a:ext uri="{96DAC541-7B7A-43D3-8B79-37D633B846F1}">
                    <asvg:svgBlip xmlns:asvg="http://schemas.microsoft.com/office/drawing/2016/SVG/main" r:embed="rId23"/>
                  </a:ext>
                </a:extLst>
              </a:blip>
              <a:stretch>
                <a:fillRect/>
              </a:stretch>
            </a:blipFill>
          </p:spPr>
          <p:txBody>
            <a:bodyPr/>
            <a:lstStyle/>
            <a:p>
              <a:endParaRPr lang="pt-BR"/>
            </a:p>
          </p:txBody>
        </p:sp>
      </p:grpSp>
      <p:sp>
        <p:nvSpPr>
          <p:cNvPr id="29" name="Freeform 29"/>
          <p:cNvSpPr/>
          <p:nvPr/>
        </p:nvSpPr>
        <p:spPr>
          <a:xfrm>
            <a:off x="1022593" y="1028700"/>
            <a:ext cx="3177645" cy="1547661"/>
          </a:xfrm>
          <a:custGeom>
            <a:avLst/>
            <a:gdLst/>
            <a:ahLst/>
            <a:cxnLst/>
            <a:rect l="l" t="t" r="r" b="b"/>
            <a:pathLst>
              <a:path w="3177645" h="1547661">
                <a:moveTo>
                  <a:pt x="0" y="0"/>
                </a:moveTo>
                <a:lnTo>
                  <a:pt x="3177645" y="0"/>
                </a:lnTo>
                <a:lnTo>
                  <a:pt x="3177645" y="1547661"/>
                </a:lnTo>
                <a:lnTo>
                  <a:pt x="0" y="1547661"/>
                </a:lnTo>
                <a:lnTo>
                  <a:pt x="0" y="0"/>
                </a:lnTo>
                <a:close/>
              </a:path>
            </a:pathLst>
          </a:custGeom>
          <a:blipFill>
            <a:blip r:embed="rId24">
              <a:alphaModFix amt="70000"/>
              <a:extLst>
                <a:ext uri="{28A0092B-C50C-407E-A947-70E740481C1C}">
                  <a14:useLocalDpi xmlns:a14="http://schemas.microsoft.com/office/drawing/2010/main" val="0"/>
                </a:ext>
              </a:extLst>
            </a:blip>
            <a:stretch>
              <a:fillRect/>
            </a:stretch>
          </a:blipFill>
        </p:spPr>
        <p:txBody>
          <a:bodyPr/>
          <a:lstStyle/>
          <a:p>
            <a:endParaRPr lang="pt-B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44</TotalTime>
  <Words>877</Words>
  <Application>Microsoft Office PowerPoint</Application>
  <PresentationFormat>Custom</PresentationFormat>
  <Paragraphs>99</Paragraphs>
  <Slides>10</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10</vt:i4>
      </vt:variant>
    </vt:vector>
  </HeadingPairs>
  <TitlesOfParts>
    <vt:vector size="19" baseType="lpstr">
      <vt:lpstr>Barlow Semi-Bold</vt:lpstr>
      <vt:lpstr>Calibri</vt:lpstr>
      <vt:lpstr>Arial</vt:lpstr>
      <vt:lpstr>Barlow Bold</vt:lpstr>
      <vt:lpstr>Barlow Heavy</vt:lpstr>
      <vt:lpstr>Barlow</vt:lpstr>
      <vt:lpstr>Barlow Ultra-Bold</vt:lpstr>
      <vt:lpstr>Aptos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CANCERTHERA - modelo apresentação (out25)</dc:title>
  <dc:creator>WebContent</dc:creator>
  <cp:lastModifiedBy>Ricardo Janousek</cp:lastModifiedBy>
  <cp:revision>9</cp:revision>
  <dcterms:created xsi:type="dcterms:W3CDTF">2006-08-16T00:00:00Z</dcterms:created>
  <dcterms:modified xsi:type="dcterms:W3CDTF">2025-11-12T18:59:10Z</dcterms:modified>
  <dc:identifier>DAG3Xjsz6mQ</dc:identifier>
</cp:coreProperties>
</file>